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329" r:id="rId2"/>
    <p:sldId id="338" r:id="rId3"/>
    <p:sldId id="343" r:id="rId4"/>
    <p:sldId id="361" r:id="rId5"/>
    <p:sldId id="362" r:id="rId6"/>
    <p:sldId id="347" r:id="rId7"/>
    <p:sldId id="336" r:id="rId8"/>
    <p:sldId id="341" r:id="rId9"/>
    <p:sldId id="339" r:id="rId10"/>
    <p:sldId id="337" r:id="rId11"/>
    <p:sldId id="340" r:id="rId12"/>
    <p:sldId id="348" r:id="rId13"/>
    <p:sldId id="358" r:id="rId14"/>
    <p:sldId id="359" r:id="rId15"/>
    <p:sldId id="360" r:id="rId16"/>
    <p:sldId id="353" r:id="rId17"/>
    <p:sldId id="354" r:id="rId18"/>
    <p:sldId id="355" r:id="rId19"/>
    <p:sldId id="356" r:id="rId20"/>
    <p:sldId id="357" r:id="rId21"/>
  </p:sldIdLst>
  <p:sldSz cx="9144000" cy="6858000" type="screen4x3"/>
  <p:notesSz cx="6858000" cy="9144000"/>
  <p:embeddedFontLst>
    <p:embeddedFont>
      <p:font typeface="Cambria Math" panose="02040503050406030204" pitchFamily="18" charset="0"/>
      <p:regular r:id="rId23"/>
    </p:embeddedFont>
    <p:embeddedFont>
      <p:font typeface="Garamond" panose="02020404030301010803" pitchFamily="18" charset="0"/>
      <p:regular r:id="rId24"/>
      <p:bold r:id="rId25"/>
      <p:italic r:id="rId26"/>
    </p:embeddedFont>
    <p:embeddedFont>
      <p:font typeface="Calibri" panose="020F050202020403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E36C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33A13D-CC80-48C9-B91A-660B9EE31FE0}">
  <a:tblStyle styleId="{FE33A13D-CC80-48C9-B91A-660B9EE31FE0}" styleName="Table_0"/>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2" autoAdjust="0"/>
    <p:restoredTop sz="90337" autoAdjust="0"/>
  </p:normalViewPr>
  <p:slideViewPr>
    <p:cSldViewPr snapToGrid="0">
      <p:cViewPr varScale="1">
        <p:scale>
          <a:sx n="92" d="100"/>
          <a:sy n="92" d="100"/>
        </p:scale>
        <p:origin x="952"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C26DE4-05B6-404B-B9E8-F8466408EB7C}"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B43194F5-E56B-5A43-A9D5-FC15084571CC}">
      <dgm:prSet phldrT="[Text]" custT="1"/>
      <dgm:spPr>
        <a:solidFill>
          <a:srgbClr val="FF0000"/>
        </a:solidFill>
        <a:ln>
          <a:solidFill>
            <a:srgbClr val="FF0000"/>
          </a:solidFill>
        </a:ln>
        <a:effectLst/>
      </dgm:spPr>
      <dgm:t>
        <a:bodyPr/>
        <a:lstStyle/>
        <a:p>
          <a:r>
            <a:rPr lang="en-US" sz="1200" b="1" dirty="0">
              <a:latin typeface="Calibri"/>
              <a:cs typeface="Calibri"/>
            </a:rPr>
            <a:t>Data Source</a:t>
          </a:r>
        </a:p>
      </dgm:t>
    </dgm:pt>
    <dgm:pt modelId="{7C00B6BD-7B4D-7444-BC5F-43C4964EBDA3}" type="parTrans" cxnId="{20D3EC5C-D80C-6144-8141-B99FAD88541F}">
      <dgm:prSet/>
      <dgm:spPr/>
      <dgm:t>
        <a:bodyPr/>
        <a:lstStyle/>
        <a:p>
          <a:endParaRPr lang="en-US">
            <a:latin typeface="Calibri"/>
            <a:cs typeface="Calibri"/>
          </a:endParaRPr>
        </a:p>
      </dgm:t>
    </dgm:pt>
    <dgm:pt modelId="{940B2F43-A749-F044-95FB-298E8395D42D}" type="sibTrans" cxnId="{20D3EC5C-D80C-6144-8141-B99FAD88541F}">
      <dgm:prSet/>
      <dgm:spPr/>
      <dgm:t>
        <a:bodyPr/>
        <a:lstStyle/>
        <a:p>
          <a:endParaRPr lang="en-US">
            <a:latin typeface="Calibri"/>
            <a:cs typeface="Calibri"/>
          </a:endParaRPr>
        </a:p>
      </dgm:t>
    </dgm:pt>
    <dgm:pt modelId="{F8C04E28-B74E-9D4C-BD1F-F8673B348552}">
      <dgm:prSet phldrT="[Text]"/>
      <dgm:spPr>
        <a:ln>
          <a:solidFill>
            <a:srgbClr val="FF0000"/>
          </a:solidFill>
        </a:ln>
      </dgm:spPr>
      <dgm:t>
        <a:bodyPr/>
        <a:lstStyle/>
        <a:p>
          <a:r>
            <a:rPr lang="en-US" dirty="0">
              <a:latin typeface="Calibri"/>
              <a:cs typeface="Calibri"/>
            </a:rPr>
            <a:t>Washington Post</a:t>
          </a:r>
        </a:p>
      </dgm:t>
    </dgm:pt>
    <dgm:pt modelId="{1FF242E0-12C4-8C42-ABB4-FB3AD358FD45}" type="parTrans" cxnId="{3716D000-ADA3-5745-A21A-11C62D01C07A}">
      <dgm:prSet/>
      <dgm:spPr/>
      <dgm:t>
        <a:bodyPr/>
        <a:lstStyle/>
        <a:p>
          <a:endParaRPr lang="en-US">
            <a:latin typeface="Calibri"/>
            <a:cs typeface="Calibri"/>
          </a:endParaRPr>
        </a:p>
      </dgm:t>
    </dgm:pt>
    <dgm:pt modelId="{100EB31E-34FB-7149-A2EE-7CF005403545}" type="sibTrans" cxnId="{3716D000-ADA3-5745-A21A-11C62D01C07A}">
      <dgm:prSet/>
      <dgm:spPr/>
      <dgm:t>
        <a:bodyPr/>
        <a:lstStyle/>
        <a:p>
          <a:endParaRPr lang="en-US">
            <a:latin typeface="Calibri"/>
            <a:cs typeface="Calibri"/>
          </a:endParaRPr>
        </a:p>
      </dgm:t>
    </dgm:pt>
    <dgm:pt modelId="{93C0E7DD-EBBA-AE47-BD66-968009D70A88}">
      <dgm:prSet phldrT="[Text]"/>
      <dgm:spPr>
        <a:ln>
          <a:solidFill>
            <a:srgbClr val="FF0000"/>
          </a:solidFill>
        </a:ln>
      </dgm:spPr>
      <dgm:t>
        <a:bodyPr/>
        <a:lstStyle/>
        <a:p>
          <a:r>
            <a:rPr lang="en-US" dirty="0">
              <a:latin typeface="Calibri"/>
              <a:cs typeface="Calibri"/>
            </a:rPr>
            <a:t>Twitter</a:t>
          </a:r>
        </a:p>
      </dgm:t>
    </dgm:pt>
    <dgm:pt modelId="{378976CC-2E6B-D041-B8D3-DEC707759D4F}" type="parTrans" cxnId="{2A1C6BD8-3FF6-7040-B49B-24BB7B7BDB4B}">
      <dgm:prSet/>
      <dgm:spPr/>
      <dgm:t>
        <a:bodyPr/>
        <a:lstStyle/>
        <a:p>
          <a:endParaRPr lang="en-US">
            <a:latin typeface="Calibri"/>
            <a:cs typeface="Calibri"/>
          </a:endParaRPr>
        </a:p>
      </dgm:t>
    </dgm:pt>
    <dgm:pt modelId="{5C1EA5CE-40D7-884D-B683-81F702256E28}" type="sibTrans" cxnId="{2A1C6BD8-3FF6-7040-B49B-24BB7B7BDB4B}">
      <dgm:prSet/>
      <dgm:spPr/>
      <dgm:t>
        <a:bodyPr/>
        <a:lstStyle/>
        <a:p>
          <a:endParaRPr lang="en-US">
            <a:latin typeface="Calibri"/>
            <a:cs typeface="Calibri"/>
          </a:endParaRPr>
        </a:p>
      </dgm:t>
    </dgm:pt>
    <dgm:pt modelId="{E54156F5-9049-E648-B722-FA29B4590E49}">
      <dgm:prSet phldrT="[Text]" custT="1"/>
      <dgm:spPr>
        <a:solidFill>
          <a:srgbClr val="FF6600"/>
        </a:solidFill>
        <a:ln>
          <a:solidFill>
            <a:srgbClr val="E36C09"/>
          </a:solidFill>
        </a:ln>
        <a:effectLst/>
      </dgm:spPr>
      <dgm:t>
        <a:bodyPr/>
        <a:lstStyle/>
        <a:p>
          <a:r>
            <a:rPr lang="en-US" sz="1200" b="1" dirty="0">
              <a:latin typeface="Calibri"/>
              <a:cs typeface="Calibri"/>
            </a:rPr>
            <a:t>Collection</a:t>
          </a:r>
        </a:p>
      </dgm:t>
    </dgm:pt>
    <dgm:pt modelId="{76B5D00C-D410-DE4D-A6E6-0E6E9D8B5EA1}" type="parTrans" cxnId="{82393065-15C5-4E4F-A687-34E6DCDF06BE}">
      <dgm:prSet/>
      <dgm:spPr/>
      <dgm:t>
        <a:bodyPr/>
        <a:lstStyle/>
        <a:p>
          <a:endParaRPr lang="en-US">
            <a:latin typeface="Calibri"/>
            <a:cs typeface="Calibri"/>
          </a:endParaRPr>
        </a:p>
      </dgm:t>
    </dgm:pt>
    <dgm:pt modelId="{8C119AE7-61D1-0248-BF90-B233EE5D3242}" type="sibTrans" cxnId="{82393065-15C5-4E4F-A687-34E6DCDF06BE}">
      <dgm:prSet/>
      <dgm:spPr/>
      <dgm:t>
        <a:bodyPr/>
        <a:lstStyle/>
        <a:p>
          <a:endParaRPr lang="en-US">
            <a:latin typeface="Calibri"/>
            <a:cs typeface="Calibri"/>
          </a:endParaRPr>
        </a:p>
      </dgm:t>
    </dgm:pt>
    <dgm:pt modelId="{E7517310-4AC1-F845-B41C-18666F5565BA}">
      <dgm:prSet phldrT="[Text]"/>
      <dgm:spPr>
        <a:ln>
          <a:solidFill>
            <a:srgbClr val="E36C09"/>
          </a:solidFill>
        </a:ln>
      </dgm:spPr>
      <dgm:t>
        <a:bodyPr/>
        <a:lstStyle/>
        <a:p>
          <a:r>
            <a:rPr lang="en-US" dirty="0" err="1">
              <a:latin typeface="Calibri"/>
              <a:cs typeface="Calibri"/>
            </a:rPr>
            <a:t>BeautifulSoup</a:t>
          </a:r>
          <a:endParaRPr lang="en-US" dirty="0">
            <a:latin typeface="Calibri"/>
            <a:cs typeface="Calibri"/>
          </a:endParaRPr>
        </a:p>
      </dgm:t>
    </dgm:pt>
    <dgm:pt modelId="{3C0F087F-2112-4940-AAE2-4403F355E28B}" type="parTrans" cxnId="{D236FD3B-6EED-4146-B87F-C5A8373EA1BD}">
      <dgm:prSet/>
      <dgm:spPr/>
      <dgm:t>
        <a:bodyPr/>
        <a:lstStyle/>
        <a:p>
          <a:endParaRPr lang="en-US">
            <a:latin typeface="Calibri"/>
            <a:cs typeface="Calibri"/>
          </a:endParaRPr>
        </a:p>
      </dgm:t>
    </dgm:pt>
    <dgm:pt modelId="{B8E54A12-3132-2045-9A8C-26B671992FD3}" type="sibTrans" cxnId="{D236FD3B-6EED-4146-B87F-C5A8373EA1BD}">
      <dgm:prSet/>
      <dgm:spPr/>
      <dgm:t>
        <a:bodyPr/>
        <a:lstStyle/>
        <a:p>
          <a:endParaRPr lang="en-US">
            <a:latin typeface="Calibri"/>
            <a:cs typeface="Calibri"/>
          </a:endParaRPr>
        </a:p>
      </dgm:t>
    </dgm:pt>
    <dgm:pt modelId="{E8E4F097-7E29-9F42-BA7B-A2E990EA6D51}">
      <dgm:prSet phldrT="[Text]"/>
      <dgm:spPr>
        <a:ln>
          <a:solidFill>
            <a:srgbClr val="E36C09"/>
          </a:solidFill>
        </a:ln>
      </dgm:spPr>
      <dgm:t>
        <a:bodyPr/>
        <a:lstStyle/>
        <a:p>
          <a:r>
            <a:rPr lang="en-US" dirty="0" err="1">
              <a:latin typeface="Calibri"/>
              <a:cs typeface="Calibri"/>
            </a:rPr>
            <a:t>Tweepy</a:t>
          </a:r>
          <a:endParaRPr lang="en-US" dirty="0">
            <a:latin typeface="Calibri"/>
            <a:cs typeface="Calibri"/>
          </a:endParaRPr>
        </a:p>
      </dgm:t>
    </dgm:pt>
    <dgm:pt modelId="{50BAB5E1-E17E-AE45-8988-F8DB89BEB9BC}" type="parTrans" cxnId="{B3746601-FAF8-004A-B57D-428876E6A11E}">
      <dgm:prSet/>
      <dgm:spPr/>
      <dgm:t>
        <a:bodyPr/>
        <a:lstStyle/>
        <a:p>
          <a:endParaRPr lang="en-US">
            <a:latin typeface="Calibri"/>
            <a:cs typeface="Calibri"/>
          </a:endParaRPr>
        </a:p>
      </dgm:t>
    </dgm:pt>
    <dgm:pt modelId="{6AD27438-4A96-E748-8A6C-74F45176AE4F}" type="sibTrans" cxnId="{B3746601-FAF8-004A-B57D-428876E6A11E}">
      <dgm:prSet/>
      <dgm:spPr/>
      <dgm:t>
        <a:bodyPr/>
        <a:lstStyle/>
        <a:p>
          <a:endParaRPr lang="en-US">
            <a:latin typeface="Calibri"/>
            <a:cs typeface="Calibri"/>
          </a:endParaRPr>
        </a:p>
      </dgm:t>
    </dgm:pt>
    <dgm:pt modelId="{21F835A3-EBD9-F945-A2E5-2F4D69A6B638}">
      <dgm:prSet phldrT="[Text]" custT="1"/>
      <dgm:spPr>
        <a:solidFill>
          <a:srgbClr val="CC9900"/>
        </a:solidFill>
        <a:ln>
          <a:solidFill>
            <a:srgbClr val="CC9900"/>
          </a:solidFill>
        </a:ln>
        <a:effectLst/>
      </dgm:spPr>
      <dgm:t>
        <a:bodyPr/>
        <a:lstStyle/>
        <a:p>
          <a:r>
            <a:rPr lang="en-US" sz="1200" b="1" dirty="0">
              <a:latin typeface="Calibri"/>
              <a:cs typeface="Calibri"/>
            </a:rPr>
            <a:t>Analysis</a:t>
          </a:r>
        </a:p>
      </dgm:t>
    </dgm:pt>
    <dgm:pt modelId="{83C7EC11-FAF8-9248-AF75-F8A093E5FEEF}" type="parTrans" cxnId="{81234DC7-627C-A047-8E1E-1C43D0840CAC}">
      <dgm:prSet/>
      <dgm:spPr/>
      <dgm:t>
        <a:bodyPr/>
        <a:lstStyle/>
        <a:p>
          <a:endParaRPr lang="en-US">
            <a:latin typeface="Calibri"/>
            <a:cs typeface="Calibri"/>
          </a:endParaRPr>
        </a:p>
      </dgm:t>
    </dgm:pt>
    <dgm:pt modelId="{17BFC5E8-8FE4-B045-BBA9-54E0837C0FA3}" type="sibTrans" cxnId="{81234DC7-627C-A047-8E1E-1C43D0840CAC}">
      <dgm:prSet/>
      <dgm:spPr/>
      <dgm:t>
        <a:bodyPr/>
        <a:lstStyle/>
        <a:p>
          <a:endParaRPr lang="en-US">
            <a:latin typeface="Calibri"/>
            <a:cs typeface="Calibri"/>
          </a:endParaRPr>
        </a:p>
      </dgm:t>
    </dgm:pt>
    <dgm:pt modelId="{3A94CCED-6189-F446-9CC8-08529C96A2FF}">
      <dgm:prSet phldrT="[Text]"/>
      <dgm:spPr>
        <a:ln>
          <a:solidFill>
            <a:srgbClr val="CC9900"/>
          </a:solidFill>
        </a:ln>
      </dgm:spPr>
      <dgm:t>
        <a:bodyPr/>
        <a:lstStyle/>
        <a:p>
          <a:r>
            <a:rPr lang="en-US" dirty="0">
              <a:latin typeface="Calibri"/>
              <a:cs typeface="Calibri"/>
            </a:rPr>
            <a:t>Alchemy API</a:t>
          </a:r>
        </a:p>
      </dgm:t>
    </dgm:pt>
    <dgm:pt modelId="{5A80E086-3B9F-CC4B-8F14-F12765BD8631}" type="parTrans" cxnId="{C9E22FD9-4C58-D845-9214-6E694BE55D9E}">
      <dgm:prSet/>
      <dgm:spPr/>
      <dgm:t>
        <a:bodyPr/>
        <a:lstStyle/>
        <a:p>
          <a:endParaRPr lang="en-US">
            <a:latin typeface="Calibri"/>
            <a:cs typeface="Calibri"/>
          </a:endParaRPr>
        </a:p>
      </dgm:t>
    </dgm:pt>
    <dgm:pt modelId="{CB048168-F3CA-2E43-924A-FD40EB65B62A}" type="sibTrans" cxnId="{C9E22FD9-4C58-D845-9214-6E694BE55D9E}">
      <dgm:prSet/>
      <dgm:spPr/>
      <dgm:t>
        <a:bodyPr/>
        <a:lstStyle/>
        <a:p>
          <a:endParaRPr lang="en-US">
            <a:latin typeface="Calibri"/>
            <a:cs typeface="Calibri"/>
          </a:endParaRPr>
        </a:p>
      </dgm:t>
    </dgm:pt>
    <dgm:pt modelId="{0E06BC30-C6E4-CF4D-BF73-D47E73322802}">
      <dgm:prSet phldrT="[Text]"/>
      <dgm:spPr>
        <a:ln>
          <a:solidFill>
            <a:srgbClr val="CC9900"/>
          </a:solidFill>
        </a:ln>
      </dgm:spPr>
      <dgm:t>
        <a:bodyPr/>
        <a:lstStyle/>
        <a:p>
          <a:r>
            <a:rPr lang="en-US" dirty="0">
              <a:latin typeface="Calibri"/>
              <a:cs typeface="Calibri"/>
            </a:rPr>
            <a:t>Text Sentiment</a:t>
          </a:r>
        </a:p>
      </dgm:t>
    </dgm:pt>
    <dgm:pt modelId="{4C1B56E7-2180-9048-B0A1-0F76F3B7445B}" type="parTrans" cxnId="{053B3043-D3F5-1641-96EC-D10BB6A8A8D5}">
      <dgm:prSet/>
      <dgm:spPr/>
      <dgm:t>
        <a:bodyPr/>
        <a:lstStyle/>
        <a:p>
          <a:endParaRPr lang="en-US">
            <a:latin typeface="Calibri"/>
            <a:cs typeface="Calibri"/>
          </a:endParaRPr>
        </a:p>
      </dgm:t>
    </dgm:pt>
    <dgm:pt modelId="{2AAB2B00-1773-C844-93A9-F61CDE6BBD59}" type="sibTrans" cxnId="{053B3043-D3F5-1641-96EC-D10BB6A8A8D5}">
      <dgm:prSet/>
      <dgm:spPr/>
      <dgm:t>
        <a:bodyPr/>
        <a:lstStyle/>
        <a:p>
          <a:endParaRPr lang="en-US">
            <a:latin typeface="Calibri"/>
            <a:cs typeface="Calibri"/>
          </a:endParaRPr>
        </a:p>
      </dgm:t>
    </dgm:pt>
    <dgm:pt modelId="{C1436AEF-982B-5A47-BE99-04A8780AC4EE}">
      <dgm:prSet phldrT="[Text]" custT="1"/>
      <dgm:spPr>
        <a:solidFill>
          <a:srgbClr val="FFC000"/>
        </a:solidFill>
        <a:ln>
          <a:solidFill>
            <a:srgbClr val="FFC000"/>
          </a:solidFill>
        </a:ln>
        <a:effectLst/>
      </dgm:spPr>
      <dgm:t>
        <a:bodyPr/>
        <a:lstStyle/>
        <a:p>
          <a:r>
            <a:rPr lang="en-US" sz="1100" b="1" dirty="0">
              <a:latin typeface="Calibri"/>
              <a:cs typeface="Calibri"/>
            </a:rPr>
            <a:t>Manipulation</a:t>
          </a:r>
        </a:p>
      </dgm:t>
    </dgm:pt>
    <dgm:pt modelId="{1811251E-3532-CB48-845D-ACAA6288BA76}" type="parTrans" cxnId="{90DDD926-DB69-6D41-A16F-6666AFBB9203}">
      <dgm:prSet/>
      <dgm:spPr/>
      <dgm:t>
        <a:bodyPr/>
        <a:lstStyle/>
        <a:p>
          <a:endParaRPr lang="en-US">
            <a:latin typeface="Calibri"/>
            <a:cs typeface="Calibri"/>
          </a:endParaRPr>
        </a:p>
      </dgm:t>
    </dgm:pt>
    <dgm:pt modelId="{8C96ADE1-158F-CA44-BD97-14A884DCE8D5}" type="sibTrans" cxnId="{90DDD926-DB69-6D41-A16F-6666AFBB9203}">
      <dgm:prSet/>
      <dgm:spPr/>
      <dgm:t>
        <a:bodyPr/>
        <a:lstStyle/>
        <a:p>
          <a:endParaRPr lang="en-US">
            <a:latin typeface="Calibri"/>
            <a:cs typeface="Calibri"/>
          </a:endParaRPr>
        </a:p>
      </dgm:t>
    </dgm:pt>
    <dgm:pt modelId="{A472F51C-DC73-8746-B8C4-5E751B2E7513}">
      <dgm:prSet phldrT="[Text]" custT="1"/>
      <dgm:spPr>
        <a:solidFill>
          <a:srgbClr val="00B050"/>
        </a:solidFill>
        <a:ln>
          <a:solidFill>
            <a:srgbClr val="00B050"/>
          </a:solidFill>
        </a:ln>
        <a:effectLst/>
      </dgm:spPr>
      <dgm:t>
        <a:bodyPr/>
        <a:lstStyle/>
        <a:p>
          <a:r>
            <a:rPr lang="en-US" sz="1100" b="1" dirty="0">
              <a:latin typeface="Calibri"/>
              <a:cs typeface="Calibri"/>
            </a:rPr>
            <a:t>Visualization</a:t>
          </a:r>
        </a:p>
      </dgm:t>
    </dgm:pt>
    <dgm:pt modelId="{9626DF3D-C5D0-4449-B06A-B630221D12FB}" type="parTrans" cxnId="{3A9D6424-6A00-8A4C-B616-80770489A62F}">
      <dgm:prSet/>
      <dgm:spPr/>
      <dgm:t>
        <a:bodyPr/>
        <a:lstStyle/>
        <a:p>
          <a:endParaRPr lang="en-US">
            <a:latin typeface="Calibri"/>
            <a:cs typeface="Calibri"/>
          </a:endParaRPr>
        </a:p>
      </dgm:t>
    </dgm:pt>
    <dgm:pt modelId="{4354E208-8790-6246-B6F8-FC1B94ED0068}" type="sibTrans" cxnId="{3A9D6424-6A00-8A4C-B616-80770489A62F}">
      <dgm:prSet/>
      <dgm:spPr/>
      <dgm:t>
        <a:bodyPr/>
        <a:lstStyle/>
        <a:p>
          <a:endParaRPr lang="en-US">
            <a:latin typeface="Calibri"/>
            <a:cs typeface="Calibri"/>
          </a:endParaRPr>
        </a:p>
      </dgm:t>
    </dgm:pt>
    <dgm:pt modelId="{7A8C38D5-3361-F04D-8A4D-702B961890B4}">
      <dgm:prSet phldrT="[Text]"/>
      <dgm:spPr>
        <a:ln>
          <a:solidFill>
            <a:srgbClr val="00B050"/>
          </a:solidFill>
        </a:ln>
      </dgm:spPr>
      <dgm:t>
        <a:bodyPr/>
        <a:lstStyle/>
        <a:p>
          <a:r>
            <a:rPr lang="en-US" dirty="0" err="1">
              <a:latin typeface="Calibri"/>
              <a:cs typeface="Calibri"/>
            </a:rPr>
            <a:t>Matplotlib</a:t>
          </a:r>
          <a:endParaRPr lang="en-US" dirty="0">
            <a:latin typeface="Calibri"/>
            <a:cs typeface="Calibri"/>
          </a:endParaRPr>
        </a:p>
      </dgm:t>
    </dgm:pt>
    <dgm:pt modelId="{5C023130-9CEE-654D-9555-B855C15D3458}" type="parTrans" cxnId="{D5046A42-A3A5-624D-9766-3F6C6B2457A0}">
      <dgm:prSet/>
      <dgm:spPr/>
      <dgm:t>
        <a:bodyPr/>
        <a:lstStyle/>
        <a:p>
          <a:endParaRPr lang="en-US">
            <a:latin typeface="Calibri"/>
            <a:cs typeface="Calibri"/>
          </a:endParaRPr>
        </a:p>
      </dgm:t>
    </dgm:pt>
    <dgm:pt modelId="{F094EF16-0A74-B547-86A5-F6A737AB3CC9}" type="sibTrans" cxnId="{D5046A42-A3A5-624D-9766-3F6C6B2457A0}">
      <dgm:prSet/>
      <dgm:spPr/>
      <dgm:t>
        <a:bodyPr/>
        <a:lstStyle/>
        <a:p>
          <a:endParaRPr lang="en-US">
            <a:latin typeface="Calibri"/>
            <a:cs typeface="Calibri"/>
          </a:endParaRPr>
        </a:p>
      </dgm:t>
    </dgm:pt>
    <dgm:pt modelId="{AE4281A7-0BDC-AD4E-A06C-498513EEE4CA}">
      <dgm:prSet phldrT="[Text]"/>
      <dgm:spPr>
        <a:ln>
          <a:solidFill>
            <a:srgbClr val="FFC000"/>
          </a:solidFill>
        </a:ln>
      </dgm:spPr>
      <dgm:t>
        <a:bodyPr/>
        <a:lstStyle/>
        <a:p>
          <a:r>
            <a:rPr lang="en-US" dirty="0" err="1">
              <a:latin typeface="Calibri"/>
              <a:cs typeface="Calibri"/>
            </a:rPr>
            <a:t>mySQL</a:t>
          </a:r>
          <a:endParaRPr lang="en-US" dirty="0">
            <a:latin typeface="Calibri"/>
            <a:cs typeface="Calibri"/>
          </a:endParaRPr>
        </a:p>
      </dgm:t>
    </dgm:pt>
    <dgm:pt modelId="{10DBB568-CFFB-DB42-B1DB-C4F683377734}" type="parTrans" cxnId="{50B42024-7302-E84F-9CE4-DDB98C9B4DAC}">
      <dgm:prSet/>
      <dgm:spPr/>
      <dgm:t>
        <a:bodyPr/>
        <a:lstStyle/>
        <a:p>
          <a:endParaRPr lang="en-US">
            <a:latin typeface="Calibri"/>
            <a:cs typeface="Calibri"/>
          </a:endParaRPr>
        </a:p>
      </dgm:t>
    </dgm:pt>
    <dgm:pt modelId="{1B52B438-87A1-5344-8402-ECFB2B6EC494}" type="sibTrans" cxnId="{50B42024-7302-E84F-9CE4-DDB98C9B4DAC}">
      <dgm:prSet/>
      <dgm:spPr/>
      <dgm:t>
        <a:bodyPr/>
        <a:lstStyle/>
        <a:p>
          <a:endParaRPr lang="en-US">
            <a:latin typeface="Calibri"/>
            <a:cs typeface="Calibri"/>
          </a:endParaRPr>
        </a:p>
      </dgm:t>
    </dgm:pt>
    <dgm:pt modelId="{645A6289-9186-9F4E-A856-3DCA74A1B020}">
      <dgm:prSet phldrT="[Text]"/>
      <dgm:spPr>
        <a:ln>
          <a:solidFill>
            <a:srgbClr val="00B050"/>
          </a:solidFill>
        </a:ln>
      </dgm:spPr>
      <dgm:t>
        <a:bodyPr/>
        <a:lstStyle/>
        <a:p>
          <a:r>
            <a:rPr lang="en-US" dirty="0">
              <a:latin typeface="Calibri"/>
              <a:cs typeface="Calibri"/>
            </a:rPr>
            <a:t>Tableau</a:t>
          </a:r>
        </a:p>
      </dgm:t>
    </dgm:pt>
    <dgm:pt modelId="{3E641228-4D51-DD48-8FC3-A0812FAD80A2}" type="parTrans" cxnId="{EEF1CE15-861F-9E4E-A21D-3B1F47FF2BA3}">
      <dgm:prSet/>
      <dgm:spPr/>
      <dgm:t>
        <a:bodyPr/>
        <a:lstStyle/>
        <a:p>
          <a:endParaRPr lang="en-US">
            <a:latin typeface="Calibri"/>
            <a:cs typeface="Calibri"/>
          </a:endParaRPr>
        </a:p>
      </dgm:t>
    </dgm:pt>
    <dgm:pt modelId="{97BA4909-A569-3E48-835C-3C50619C105A}" type="sibTrans" cxnId="{EEF1CE15-861F-9E4E-A21D-3B1F47FF2BA3}">
      <dgm:prSet/>
      <dgm:spPr/>
      <dgm:t>
        <a:bodyPr/>
        <a:lstStyle/>
        <a:p>
          <a:endParaRPr lang="en-US">
            <a:latin typeface="Calibri"/>
            <a:cs typeface="Calibri"/>
          </a:endParaRPr>
        </a:p>
      </dgm:t>
    </dgm:pt>
    <dgm:pt modelId="{07794CED-6D25-6943-9E68-A4F6EF2265AB}" type="pres">
      <dgm:prSet presAssocID="{30C26DE4-05B6-404B-B9E8-F8466408EB7C}" presName="linearFlow" presStyleCnt="0">
        <dgm:presLayoutVars>
          <dgm:dir/>
          <dgm:animLvl val="lvl"/>
          <dgm:resizeHandles val="exact"/>
        </dgm:presLayoutVars>
      </dgm:prSet>
      <dgm:spPr/>
    </dgm:pt>
    <dgm:pt modelId="{DAA70CB7-DAA4-9B4E-A46A-AEED9DBB923D}" type="pres">
      <dgm:prSet presAssocID="{B43194F5-E56B-5A43-A9D5-FC15084571CC}" presName="composite" presStyleCnt="0"/>
      <dgm:spPr/>
    </dgm:pt>
    <dgm:pt modelId="{242377C8-9DF2-234E-9A72-E61D81601D9F}" type="pres">
      <dgm:prSet presAssocID="{B43194F5-E56B-5A43-A9D5-FC15084571CC}" presName="parentText" presStyleLbl="alignNode1" presStyleIdx="0" presStyleCnt="5">
        <dgm:presLayoutVars>
          <dgm:chMax val="1"/>
          <dgm:bulletEnabled val="1"/>
        </dgm:presLayoutVars>
      </dgm:prSet>
      <dgm:spPr/>
    </dgm:pt>
    <dgm:pt modelId="{D38378AD-FBD6-D54D-AF4F-B364D45DDA0A}" type="pres">
      <dgm:prSet presAssocID="{B43194F5-E56B-5A43-A9D5-FC15084571CC}" presName="descendantText" presStyleLbl="alignAcc1" presStyleIdx="0" presStyleCnt="5" custLinFactNeighborY="3514">
        <dgm:presLayoutVars>
          <dgm:bulletEnabled val="1"/>
        </dgm:presLayoutVars>
      </dgm:prSet>
      <dgm:spPr/>
    </dgm:pt>
    <dgm:pt modelId="{EF0E8A84-8F3D-F34A-BA54-DF8DFA352478}" type="pres">
      <dgm:prSet presAssocID="{940B2F43-A749-F044-95FB-298E8395D42D}" presName="sp" presStyleCnt="0"/>
      <dgm:spPr/>
    </dgm:pt>
    <dgm:pt modelId="{C8154453-1CCF-3F4D-A924-521A83E3A460}" type="pres">
      <dgm:prSet presAssocID="{E54156F5-9049-E648-B722-FA29B4590E49}" presName="composite" presStyleCnt="0"/>
      <dgm:spPr/>
    </dgm:pt>
    <dgm:pt modelId="{7052AF14-105D-D449-B4B5-007E571F831D}" type="pres">
      <dgm:prSet presAssocID="{E54156F5-9049-E648-B722-FA29B4590E49}" presName="parentText" presStyleLbl="alignNode1" presStyleIdx="1" presStyleCnt="5">
        <dgm:presLayoutVars>
          <dgm:chMax val="1"/>
          <dgm:bulletEnabled val="1"/>
        </dgm:presLayoutVars>
      </dgm:prSet>
      <dgm:spPr/>
    </dgm:pt>
    <dgm:pt modelId="{15DC66DE-06DE-5041-BD38-F1967970C55A}" type="pres">
      <dgm:prSet presAssocID="{E54156F5-9049-E648-B722-FA29B4590E49}" presName="descendantText" presStyleLbl="alignAcc1" presStyleIdx="1" presStyleCnt="5">
        <dgm:presLayoutVars>
          <dgm:bulletEnabled val="1"/>
        </dgm:presLayoutVars>
      </dgm:prSet>
      <dgm:spPr/>
    </dgm:pt>
    <dgm:pt modelId="{F22495BB-40BA-BF46-93A7-E03B671787BE}" type="pres">
      <dgm:prSet presAssocID="{8C119AE7-61D1-0248-BF90-B233EE5D3242}" presName="sp" presStyleCnt="0"/>
      <dgm:spPr/>
    </dgm:pt>
    <dgm:pt modelId="{F7AF1284-5AFC-7A49-9A06-F3DBD4A6A9CC}" type="pres">
      <dgm:prSet presAssocID="{21F835A3-EBD9-F945-A2E5-2F4D69A6B638}" presName="composite" presStyleCnt="0"/>
      <dgm:spPr/>
    </dgm:pt>
    <dgm:pt modelId="{A3413DF6-CDB6-2448-A49D-38FEE5B49E87}" type="pres">
      <dgm:prSet presAssocID="{21F835A3-EBD9-F945-A2E5-2F4D69A6B638}" presName="parentText" presStyleLbl="alignNode1" presStyleIdx="2" presStyleCnt="5">
        <dgm:presLayoutVars>
          <dgm:chMax val="1"/>
          <dgm:bulletEnabled val="1"/>
        </dgm:presLayoutVars>
      </dgm:prSet>
      <dgm:spPr/>
    </dgm:pt>
    <dgm:pt modelId="{31FCABF9-5CFA-854E-B61D-A7BD007E6F6B}" type="pres">
      <dgm:prSet presAssocID="{21F835A3-EBD9-F945-A2E5-2F4D69A6B638}" presName="descendantText" presStyleLbl="alignAcc1" presStyleIdx="2" presStyleCnt="5">
        <dgm:presLayoutVars>
          <dgm:bulletEnabled val="1"/>
        </dgm:presLayoutVars>
      </dgm:prSet>
      <dgm:spPr/>
    </dgm:pt>
    <dgm:pt modelId="{8A062F28-0698-2849-B67F-810F2AB5266D}" type="pres">
      <dgm:prSet presAssocID="{17BFC5E8-8FE4-B045-BBA9-54E0837C0FA3}" presName="sp" presStyleCnt="0"/>
      <dgm:spPr/>
    </dgm:pt>
    <dgm:pt modelId="{3CD07D09-3E52-5845-ABE5-D8218DFDA2D0}" type="pres">
      <dgm:prSet presAssocID="{C1436AEF-982B-5A47-BE99-04A8780AC4EE}" presName="composite" presStyleCnt="0"/>
      <dgm:spPr/>
    </dgm:pt>
    <dgm:pt modelId="{C3856B03-E977-4646-B4BE-A13F619FAE06}" type="pres">
      <dgm:prSet presAssocID="{C1436AEF-982B-5A47-BE99-04A8780AC4EE}" presName="parentText" presStyleLbl="alignNode1" presStyleIdx="3" presStyleCnt="5">
        <dgm:presLayoutVars>
          <dgm:chMax val="1"/>
          <dgm:bulletEnabled val="1"/>
        </dgm:presLayoutVars>
      </dgm:prSet>
      <dgm:spPr/>
    </dgm:pt>
    <dgm:pt modelId="{428B9D3D-3250-8340-A0D0-40B586A75E44}" type="pres">
      <dgm:prSet presAssocID="{C1436AEF-982B-5A47-BE99-04A8780AC4EE}" presName="descendantText" presStyleLbl="alignAcc1" presStyleIdx="3" presStyleCnt="5">
        <dgm:presLayoutVars>
          <dgm:bulletEnabled val="1"/>
        </dgm:presLayoutVars>
      </dgm:prSet>
      <dgm:spPr/>
    </dgm:pt>
    <dgm:pt modelId="{9B44E7E5-CBD5-F340-80BC-50E2B808BBB9}" type="pres">
      <dgm:prSet presAssocID="{8C96ADE1-158F-CA44-BD97-14A884DCE8D5}" presName="sp" presStyleCnt="0"/>
      <dgm:spPr/>
    </dgm:pt>
    <dgm:pt modelId="{CE020C50-280C-1B42-A3D1-190528B1D2DC}" type="pres">
      <dgm:prSet presAssocID="{A472F51C-DC73-8746-B8C4-5E751B2E7513}" presName="composite" presStyleCnt="0"/>
      <dgm:spPr/>
    </dgm:pt>
    <dgm:pt modelId="{3879B7C6-D5EB-E944-86A8-F6AAD2F82EA6}" type="pres">
      <dgm:prSet presAssocID="{A472F51C-DC73-8746-B8C4-5E751B2E7513}" presName="parentText" presStyleLbl="alignNode1" presStyleIdx="4" presStyleCnt="5">
        <dgm:presLayoutVars>
          <dgm:chMax val="1"/>
          <dgm:bulletEnabled val="1"/>
        </dgm:presLayoutVars>
      </dgm:prSet>
      <dgm:spPr/>
    </dgm:pt>
    <dgm:pt modelId="{680EFB9F-ED17-4043-AC55-41FEF3DF3B43}" type="pres">
      <dgm:prSet presAssocID="{A472F51C-DC73-8746-B8C4-5E751B2E7513}" presName="descendantText" presStyleLbl="alignAcc1" presStyleIdx="4" presStyleCnt="5">
        <dgm:presLayoutVars>
          <dgm:bulletEnabled val="1"/>
        </dgm:presLayoutVars>
      </dgm:prSet>
      <dgm:spPr/>
    </dgm:pt>
  </dgm:ptLst>
  <dgm:cxnLst>
    <dgm:cxn modelId="{468FECCA-4662-F64E-9242-82A8672EEA56}" type="presOf" srcId="{645A6289-9186-9F4E-A856-3DCA74A1B020}" destId="{680EFB9F-ED17-4043-AC55-41FEF3DF3B43}" srcOrd="0" destOrd="1" presId="urn:microsoft.com/office/officeart/2005/8/layout/chevron2"/>
    <dgm:cxn modelId="{1FF1B4F8-D772-0745-9D20-18696757A3AE}" type="presOf" srcId="{30C26DE4-05B6-404B-B9E8-F8466408EB7C}" destId="{07794CED-6D25-6943-9E68-A4F6EF2265AB}" srcOrd="0" destOrd="0" presId="urn:microsoft.com/office/officeart/2005/8/layout/chevron2"/>
    <dgm:cxn modelId="{89B53448-B5EB-3947-A450-80B9CE538D7A}" type="presOf" srcId="{C1436AEF-982B-5A47-BE99-04A8780AC4EE}" destId="{C3856B03-E977-4646-B4BE-A13F619FAE06}" srcOrd="0" destOrd="0" presId="urn:microsoft.com/office/officeart/2005/8/layout/chevron2"/>
    <dgm:cxn modelId="{3A9D6424-6A00-8A4C-B616-80770489A62F}" srcId="{30C26DE4-05B6-404B-B9E8-F8466408EB7C}" destId="{A472F51C-DC73-8746-B8C4-5E751B2E7513}" srcOrd="4" destOrd="0" parTransId="{9626DF3D-C5D0-4449-B06A-B630221D12FB}" sibTransId="{4354E208-8790-6246-B6F8-FC1B94ED0068}"/>
    <dgm:cxn modelId="{3140A020-4E48-B94B-8459-B8476BB820BA}" type="presOf" srcId="{F8C04E28-B74E-9D4C-BD1F-F8673B348552}" destId="{D38378AD-FBD6-D54D-AF4F-B364D45DDA0A}" srcOrd="0" destOrd="0" presId="urn:microsoft.com/office/officeart/2005/8/layout/chevron2"/>
    <dgm:cxn modelId="{47426099-B006-E645-900E-0C64161B3F5D}" type="presOf" srcId="{21F835A3-EBD9-F945-A2E5-2F4D69A6B638}" destId="{A3413DF6-CDB6-2448-A49D-38FEE5B49E87}" srcOrd="0" destOrd="0" presId="urn:microsoft.com/office/officeart/2005/8/layout/chevron2"/>
    <dgm:cxn modelId="{6F3C4CCB-A608-F84E-B71E-91B2C3F57243}" type="presOf" srcId="{E7517310-4AC1-F845-B41C-18666F5565BA}" destId="{15DC66DE-06DE-5041-BD38-F1967970C55A}" srcOrd="0" destOrd="0" presId="urn:microsoft.com/office/officeart/2005/8/layout/chevron2"/>
    <dgm:cxn modelId="{82393065-15C5-4E4F-A687-34E6DCDF06BE}" srcId="{30C26DE4-05B6-404B-B9E8-F8466408EB7C}" destId="{E54156F5-9049-E648-B722-FA29B4590E49}" srcOrd="1" destOrd="0" parTransId="{76B5D00C-D410-DE4D-A6E6-0E6E9D8B5EA1}" sibTransId="{8C119AE7-61D1-0248-BF90-B233EE5D3242}"/>
    <dgm:cxn modelId="{AF02AE79-64E8-6546-B2B8-416362351BF0}" type="presOf" srcId="{0E06BC30-C6E4-CF4D-BF73-D47E73322802}" destId="{31FCABF9-5CFA-854E-B61D-A7BD007E6F6B}" srcOrd="0" destOrd="1" presId="urn:microsoft.com/office/officeart/2005/8/layout/chevron2"/>
    <dgm:cxn modelId="{4D71DE4E-0D60-184C-8012-8FC41A083921}" type="presOf" srcId="{7A8C38D5-3361-F04D-8A4D-702B961890B4}" destId="{680EFB9F-ED17-4043-AC55-41FEF3DF3B43}" srcOrd="0" destOrd="0" presId="urn:microsoft.com/office/officeart/2005/8/layout/chevron2"/>
    <dgm:cxn modelId="{091C96CB-B3D1-F242-8FFA-919056B83B51}" type="presOf" srcId="{E8E4F097-7E29-9F42-BA7B-A2E990EA6D51}" destId="{15DC66DE-06DE-5041-BD38-F1967970C55A}" srcOrd="0" destOrd="1" presId="urn:microsoft.com/office/officeart/2005/8/layout/chevron2"/>
    <dgm:cxn modelId="{C9E22FD9-4C58-D845-9214-6E694BE55D9E}" srcId="{21F835A3-EBD9-F945-A2E5-2F4D69A6B638}" destId="{3A94CCED-6189-F446-9CC8-08529C96A2FF}" srcOrd="0" destOrd="0" parTransId="{5A80E086-3B9F-CC4B-8F14-F12765BD8631}" sibTransId="{CB048168-F3CA-2E43-924A-FD40EB65B62A}"/>
    <dgm:cxn modelId="{20D3EC5C-D80C-6144-8141-B99FAD88541F}" srcId="{30C26DE4-05B6-404B-B9E8-F8466408EB7C}" destId="{B43194F5-E56B-5A43-A9D5-FC15084571CC}" srcOrd="0" destOrd="0" parTransId="{7C00B6BD-7B4D-7444-BC5F-43C4964EBDA3}" sibTransId="{940B2F43-A749-F044-95FB-298E8395D42D}"/>
    <dgm:cxn modelId="{81234DC7-627C-A047-8E1E-1C43D0840CAC}" srcId="{30C26DE4-05B6-404B-B9E8-F8466408EB7C}" destId="{21F835A3-EBD9-F945-A2E5-2F4D69A6B638}" srcOrd="2" destOrd="0" parTransId="{83C7EC11-FAF8-9248-AF75-F8A093E5FEEF}" sibTransId="{17BFC5E8-8FE4-B045-BBA9-54E0837C0FA3}"/>
    <dgm:cxn modelId="{D5046A42-A3A5-624D-9766-3F6C6B2457A0}" srcId="{A472F51C-DC73-8746-B8C4-5E751B2E7513}" destId="{7A8C38D5-3361-F04D-8A4D-702B961890B4}" srcOrd="0" destOrd="0" parTransId="{5C023130-9CEE-654D-9555-B855C15D3458}" sibTransId="{F094EF16-0A74-B547-86A5-F6A737AB3CC9}"/>
    <dgm:cxn modelId="{2A1C6BD8-3FF6-7040-B49B-24BB7B7BDB4B}" srcId="{B43194F5-E56B-5A43-A9D5-FC15084571CC}" destId="{93C0E7DD-EBBA-AE47-BD66-968009D70A88}" srcOrd="1" destOrd="0" parTransId="{378976CC-2E6B-D041-B8D3-DEC707759D4F}" sibTransId="{5C1EA5CE-40D7-884D-B683-81F702256E28}"/>
    <dgm:cxn modelId="{2F6CECBE-65FE-8149-8D52-4CDFC688AF9E}" type="presOf" srcId="{93C0E7DD-EBBA-AE47-BD66-968009D70A88}" destId="{D38378AD-FBD6-D54D-AF4F-B364D45DDA0A}" srcOrd="0" destOrd="1" presId="urn:microsoft.com/office/officeart/2005/8/layout/chevron2"/>
    <dgm:cxn modelId="{053B3043-D3F5-1641-96EC-D10BB6A8A8D5}" srcId="{21F835A3-EBD9-F945-A2E5-2F4D69A6B638}" destId="{0E06BC30-C6E4-CF4D-BF73-D47E73322802}" srcOrd="1" destOrd="0" parTransId="{4C1B56E7-2180-9048-B0A1-0F76F3B7445B}" sibTransId="{2AAB2B00-1773-C844-93A9-F61CDE6BBD59}"/>
    <dgm:cxn modelId="{4BB8122F-BD7B-0B42-8C0E-DF9E277ABB11}" type="presOf" srcId="{B43194F5-E56B-5A43-A9D5-FC15084571CC}" destId="{242377C8-9DF2-234E-9A72-E61D81601D9F}" srcOrd="0" destOrd="0" presId="urn:microsoft.com/office/officeart/2005/8/layout/chevron2"/>
    <dgm:cxn modelId="{0F938380-F78A-8840-949A-6430CAA3D623}" type="presOf" srcId="{A472F51C-DC73-8746-B8C4-5E751B2E7513}" destId="{3879B7C6-D5EB-E944-86A8-F6AAD2F82EA6}" srcOrd="0" destOrd="0" presId="urn:microsoft.com/office/officeart/2005/8/layout/chevron2"/>
    <dgm:cxn modelId="{9BA79914-4510-7347-A2AD-9C0418618C53}" type="presOf" srcId="{E54156F5-9049-E648-B722-FA29B4590E49}" destId="{7052AF14-105D-D449-B4B5-007E571F831D}" srcOrd="0" destOrd="0" presId="urn:microsoft.com/office/officeart/2005/8/layout/chevron2"/>
    <dgm:cxn modelId="{EEF1CE15-861F-9E4E-A21D-3B1F47FF2BA3}" srcId="{A472F51C-DC73-8746-B8C4-5E751B2E7513}" destId="{645A6289-9186-9F4E-A856-3DCA74A1B020}" srcOrd="1" destOrd="0" parTransId="{3E641228-4D51-DD48-8FC3-A0812FAD80A2}" sibTransId="{97BA4909-A569-3E48-835C-3C50619C105A}"/>
    <dgm:cxn modelId="{74CD5C2A-ABB7-EF42-9EA1-DB5AA6CB9DAD}" type="presOf" srcId="{AE4281A7-0BDC-AD4E-A06C-498513EEE4CA}" destId="{428B9D3D-3250-8340-A0D0-40B586A75E44}" srcOrd="0" destOrd="0" presId="urn:microsoft.com/office/officeart/2005/8/layout/chevron2"/>
    <dgm:cxn modelId="{3716D000-ADA3-5745-A21A-11C62D01C07A}" srcId="{B43194F5-E56B-5A43-A9D5-FC15084571CC}" destId="{F8C04E28-B74E-9D4C-BD1F-F8673B348552}" srcOrd="0" destOrd="0" parTransId="{1FF242E0-12C4-8C42-ABB4-FB3AD358FD45}" sibTransId="{100EB31E-34FB-7149-A2EE-7CF005403545}"/>
    <dgm:cxn modelId="{50B42024-7302-E84F-9CE4-DDB98C9B4DAC}" srcId="{C1436AEF-982B-5A47-BE99-04A8780AC4EE}" destId="{AE4281A7-0BDC-AD4E-A06C-498513EEE4CA}" srcOrd="0" destOrd="0" parTransId="{10DBB568-CFFB-DB42-B1DB-C4F683377734}" sibTransId="{1B52B438-87A1-5344-8402-ECFB2B6EC494}"/>
    <dgm:cxn modelId="{67D4076D-AD4A-0246-B4D4-041D8C9FBE35}" type="presOf" srcId="{3A94CCED-6189-F446-9CC8-08529C96A2FF}" destId="{31FCABF9-5CFA-854E-B61D-A7BD007E6F6B}" srcOrd="0" destOrd="0" presId="urn:microsoft.com/office/officeart/2005/8/layout/chevron2"/>
    <dgm:cxn modelId="{D236FD3B-6EED-4146-B87F-C5A8373EA1BD}" srcId="{E54156F5-9049-E648-B722-FA29B4590E49}" destId="{E7517310-4AC1-F845-B41C-18666F5565BA}" srcOrd="0" destOrd="0" parTransId="{3C0F087F-2112-4940-AAE2-4403F355E28B}" sibTransId="{B8E54A12-3132-2045-9A8C-26B671992FD3}"/>
    <dgm:cxn modelId="{B3746601-FAF8-004A-B57D-428876E6A11E}" srcId="{E54156F5-9049-E648-B722-FA29B4590E49}" destId="{E8E4F097-7E29-9F42-BA7B-A2E990EA6D51}" srcOrd="1" destOrd="0" parTransId="{50BAB5E1-E17E-AE45-8988-F8DB89BEB9BC}" sibTransId="{6AD27438-4A96-E748-8A6C-74F45176AE4F}"/>
    <dgm:cxn modelId="{90DDD926-DB69-6D41-A16F-6666AFBB9203}" srcId="{30C26DE4-05B6-404B-B9E8-F8466408EB7C}" destId="{C1436AEF-982B-5A47-BE99-04A8780AC4EE}" srcOrd="3" destOrd="0" parTransId="{1811251E-3532-CB48-845D-ACAA6288BA76}" sibTransId="{8C96ADE1-158F-CA44-BD97-14A884DCE8D5}"/>
    <dgm:cxn modelId="{A4350EF6-577B-BB4B-B1F4-3B409D9DD410}" type="presParOf" srcId="{07794CED-6D25-6943-9E68-A4F6EF2265AB}" destId="{DAA70CB7-DAA4-9B4E-A46A-AEED9DBB923D}" srcOrd="0" destOrd="0" presId="urn:microsoft.com/office/officeart/2005/8/layout/chevron2"/>
    <dgm:cxn modelId="{57497288-2B95-B948-8A54-619C17EB24A8}" type="presParOf" srcId="{DAA70CB7-DAA4-9B4E-A46A-AEED9DBB923D}" destId="{242377C8-9DF2-234E-9A72-E61D81601D9F}" srcOrd="0" destOrd="0" presId="urn:microsoft.com/office/officeart/2005/8/layout/chevron2"/>
    <dgm:cxn modelId="{E3156604-88B4-844A-B1F0-DFF70FA97A65}" type="presParOf" srcId="{DAA70CB7-DAA4-9B4E-A46A-AEED9DBB923D}" destId="{D38378AD-FBD6-D54D-AF4F-B364D45DDA0A}" srcOrd="1" destOrd="0" presId="urn:microsoft.com/office/officeart/2005/8/layout/chevron2"/>
    <dgm:cxn modelId="{7E62E263-9C3C-5247-9B8C-0459FE270D82}" type="presParOf" srcId="{07794CED-6D25-6943-9E68-A4F6EF2265AB}" destId="{EF0E8A84-8F3D-F34A-BA54-DF8DFA352478}" srcOrd="1" destOrd="0" presId="urn:microsoft.com/office/officeart/2005/8/layout/chevron2"/>
    <dgm:cxn modelId="{570534B0-1F28-5940-BA87-6FF479DC7FE6}" type="presParOf" srcId="{07794CED-6D25-6943-9E68-A4F6EF2265AB}" destId="{C8154453-1CCF-3F4D-A924-521A83E3A460}" srcOrd="2" destOrd="0" presId="urn:microsoft.com/office/officeart/2005/8/layout/chevron2"/>
    <dgm:cxn modelId="{D89C26B6-BB98-F54B-BCF5-3D79EFB47636}" type="presParOf" srcId="{C8154453-1CCF-3F4D-A924-521A83E3A460}" destId="{7052AF14-105D-D449-B4B5-007E571F831D}" srcOrd="0" destOrd="0" presId="urn:microsoft.com/office/officeart/2005/8/layout/chevron2"/>
    <dgm:cxn modelId="{87D364E8-640D-BA40-9F65-6F40085931D8}" type="presParOf" srcId="{C8154453-1CCF-3F4D-A924-521A83E3A460}" destId="{15DC66DE-06DE-5041-BD38-F1967970C55A}" srcOrd="1" destOrd="0" presId="urn:microsoft.com/office/officeart/2005/8/layout/chevron2"/>
    <dgm:cxn modelId="{8F5E7E40-84F0-974C-814E-84FFC05B3CBF}" type="presParOf" srcId="{07794CED-6D25-6943-9E68-A4F6EF2265AB}" destId="{F22495BB-40BA-BF46-93A7-E03B671787BE}" srcOrd="3" destOrd="0" presId="urn:microsoft.com/office/officeart/2005/8/layout/chevron2"/>
    <dgm:cxn modelId="{54A99673-9B98-E749-99D8-5F2A2D88D833}" type="presParOf" srcId="{07794CED-6D25-6943-9E68-A4F6EF2265AB}" destId="{F7AF1284-5AFC-7A49-9A06-F3DBD4A6A9CC}" srcOrd="4" destOrd="0" presId="urn:microsoft.com/office/officeart/2005/8/layout/chevron2"/>
    <dgm:cxn modelId="{1133A1D3-196D-A445-964D-CBBD1253D9DE}" type="presParOf" srcId="{F7AF1284-5AFC-7A49-9A06-F3DBD4A6A9CC}" destId="{A3413DF6-CDB6-2448-A49D-38FEE5B49E87}" srcOrd="0" destOrd="0" presId="urn:microsoft.com/office/officeart/2005/8/layout/chevron2"/>
    <dgm:cxn modelId="{BCA5EA24-F655-BE48-B428-1FFF03609AA5}" type="presParOf" srcId="{F7AF1284-5AFC-7A49-9A06-F3DBD4A6A9CC}" destId="{31FCABF9-5CFA-854E-B61D-A7BD007E6F6B}" srcOrd="1" destOrd="0" presId="urn:microsoft.com/office/officeart/2005/8/layout/chevron2"/>
    <dgm:cxn modelId="{622EA9CB-61F4-6246-8AEF-E39ABF4D34DF}" type="presParOf" srcId="{07794CED-6D25-6943-9E68-A4F6EF2265AB}" destId="{8A062F28-0698-2849-B67F-810F2AB5266D}" srcOrd="5" destOrd="0" presId="urn:microsoft.com/office/officeart/2005/8/layout/chevron2"/>
    <dgm:cxn modelId="{EA373ABA-21FE-FD4D-945F-60684F89506A}" type="presParOf" srcId="{07794CED-6D25-6943-9E68-A4F6EF2265AB}" destId="{3CD07D09-3E52-5845-ABE5-D8218DFDA2D0}" srcOrd="6" destOrd="0" presId="urn:microsoft.com/office/officeart/2005/8/layout/chevron2"/>
    <dgm:cxn modelId="{BDCCA8CA-59CC-D14A-917B-DB8F33DEC0EE}" type="presParOf" srcId="{3CD07D09-3E52-5845-ABE5-D8218DFDA2D0}" destId="{C3856B03-E977-4646-B4BE-A13F619FAE06}" srcOrd="0" destOrd="0" presId="urn:microsoft.com/office/officeart/2005/8/layout/chevron2"/>
    <dgm:cxn modelId="{E375CF8B-C303-EE41-AE5D-E26F950FB3B5}" type="presParOf" srcId="{3CD07D09-3E52-5845-ABE5-D8218DFDA2D0}" destId="{428B9D3D-3250-8340-A0D0-40B586A75E44}" srcOrd="1" destOrd="0" presId="urn:microsoft.com/office/officeart/2005/8/layout/chevron2"/>
    <dgm:cxn modelId="{556C2689-658C-D141-A974-F956EE34DC1E}" type="presParOf" srcId="{07794CED-6D25-6943-9E68-A4F6EF2265AB}" destId="{9B44E7E5-CBD5-F340-80BC-50E2B808BBB9}" srcOrd="7" destOrd="0" presId="urn:microsoft.com/office/officeart/2005/8/layout/chevron2"/>
    <dgm:cxn modelId="{DB82E628-C3BA-4B4D-A710-C07EE9DA257F}" type="presParOf" srcId="{07794CED-6D25-6943-9E68-A4F6EF2265AB}" destId="{CE020C50-280C-1B42-A3D1-190528B1D2DC}" srcOrd="8" destOrd="0" presId="urn:microsoft.com/office/officeart/2005/8/layout/chevron2"/>
    <dgm:cxn modelId="{B6D557D4-2327-FF46-B761-EE43369C02C6}" type="presParOf" srcId="{CE020C50-280C-1B42-A3D1-190528B1D2DC}" destId="{3879B7C6-D5EB-E944-86A8-F6AAD2F82EA6}" srcOrd="0" destOrd="0" presId="urn:microsoft.com/office/officeart/2005/8/layout/chevron2"/>
    <dgm:cxn modelId="{7E2B6085-91D2-0C4E-B451-E6A65401B749}" type="presParOf" srcId="{CE020C50-280C-1B42-A3D1-190528B1D2DC}" destId="{680EFB9F-ED17-4043-AC55-41FEF3DF3B4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377C8-9DF2-234E-9A72-E61D81601D9F}">
      <dsp:nvSpPr>
        <dsp:cNvPr id="0" name=""/>
        <dsp:cNvSpPr/>
      </dsp:nvSpPr>
      <dsp:spPr>
        <a:xfrm rot="5400000">
          <a:off x="-171929" y="174070"/>
          <a:ext cx="1146194" cy="802335"/>
        </a:xfrm>
        <a:prstGeom prst="chevron">
          <a:avLst/>
        </a:prstGeom>
        <a:solidFill>
          <a:srgbClr val="FF0000"/>
        </a:solidFill>
        <a:ln w="9525" cap="flat" cmpd="sng" algn="ctr">
          <a:solidFill>
            <a:srgbClr val="FF0000"/>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Calibri"/>
              <a:cs typeface="Calibri"/>
            </a:rPr>
            <a:t>Data Source</a:t>
          </a:r>
        </a:p>
      </dsp:txBody>
      <dsp:txXfrm rot="-5400000">
        <a:off x="1" y="403309"/>
        <a:ext cx="802335" cy="343859"/>
      </dsp:txXfrm>
    </dsp:sp>
    <dsp:sp modelId="{D38378AD-FBD6-D54D-AF4F-B364D45DDA0A}">
      <dsp:nvSpPr>
        <dsp:cNvPr id="0" name=""/>
        <dsp:cNvSpPr/>
      </dsp:nvSpPr>
      <dsp:spPr>
        <a:xfrm rot="5400000">
          <a:off x="2668206" y="-1837549"/>
          <a:ext cx="745026" cy="4476768"/>
        </a:xfrm>
        <a:prstGeom prst="round2SameRect">
          <a:avLst/>
        </a:prstGeom>
        <a:solidFill>
          <a:schemeClr val="lt1">
            <a:alpha val="90000"/>
            <a:hueOff val="0"/>
            <a:satOff val="0"/>
            <a:lumOff val="0"/>
            <a:alphaOff val="0"/>
          </a:schemeClr>
        </a:solidFill>
        <a:ln w="9525" cap="flat" cmpd="sng" algn="ctr">
          <a:solidFill>
            <a:srgbClr val="FF0000"/>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latin typeface="Calibri"/>
              <a:cs typeface="Calibri"/>
            </a:rPr>
            <a:t>Washington Post</a:t>
          </a:r>
        </a:p>
        <a:p>
          <a:pPr marL="228600" lvl="1" indent="-228600" algn="l" defTabSz="933450">
            <a:lnSpc>
              <a:spcPct val="90000"/>
            </a:lnSpc>
            <a:spcBef>
              <a:spcPct val="0"/>
            </a:spcBef>
            <a:spcAft>
              <a:spcPct val="15000"/>
            </a:spcAft>
            <a:buChar char="•"/>
          </a:pPr>
          <a:r>
            <a:rPr lang="en-US" sz="2100" kern="1200" dirty="0">
              <a:latin typeface="Calibri"/>
              <a:cs typeface="Calibri"/>
            </a:rPr>
            <a:t>Twitter</a:t>
          </a:r>
        </a:p>
      </dsp:txBody>
      <dsp:txXfrm rot="-5400000">
        <a:off x="802336" y="64690"/>
        <a:ext cx="4440399" cy="672288"/>
      </dsp:txXfrm>
    </dsp:sp>
    <dsp:sp modelId="{7052AF14-105D-D449-B4B5-007E571F831D}">
      <dsp:nvSpPr>
        <dsp:cNvPr id="0" name=""/>
        <dsp:cNvSpPr/>
      </dsp:nvSpPr>
      <dsp:spPr>
        <a:xfrm rot="5400000">
          <a:off x="-171929" y="1203738"/>
          <a:ext cx="1146194" cy="802335"/>
        </a:xfrm>
        <a:prstGeom prst="chevron">
          <a:avLst/>
        </a:prstGeom>
        <a:solidFill>
          <a:srgbClr val="FF6600"/>
        </a:solidFill>
        <a:ln w="9525" cap="flat" cmpd="sng" algn="ctr">
          <a:solidFill>
            <a:srgbClr val="E36C09"/>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Calibri"/>
              <a:cs typeface="Calibri"/>
            </a:rPr>
            <a:t>Collection</a:t>
          </a:r>
        </a:p>
      </dsp:txBody>
      <dsp:txXfrm rot="-5400000">
        <a:off x="1" y="1432977"/>
        <a:ext cx="802335" cy="343859"/>
      </dsp:txXfrm>
    </dsp:sp>
    <dsp:sp modelId="{15DC66DE-06DE-5041-BD38-F1967970C55A}">
      <dsp:nvSpPr>
        <dsp:cNvPr id="0" name=""/>
        <dsp:cNvSpPr/>
      </dsp:nvSpPr>
      <dsp:spPr>
        <a:xfrm rot="5400000">
          <a:off x="2668206" y="-834061"/>
          <a:ext cx="745026" cy="4476768"/>
        </a:xfrm>
        <a:prstGeom prst="round2SameRect">
          <a:avLst/>
        </a:prstGeom>
        <a:solidFill>
          <a:schemeClr val="lt1">
            <a:alpha val="90000"/>
            <a:hueOff val="0"/>
            <a:satOff val="0"/>
            <a:lumOff val="0"/>
            <a:alphaOff val="0"/>
          </a:schemeClr>
        </a:solidFill>
        <a:ln w="9525" cap="flat" cmpd="sng" algn="ctr">
          <a:solidFill>
            <a:srgbClr val="E36C09"/>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err="1">
              <a:latin typeface="Calibri"/>
              <a:cs typeface="Calibri"/>
            </a:rPr>
            <a:t>BeautifulSoup</a:t>
          </a:r>
          <a:endParaRPr lang="en-US" sz="2100" kern="1200" dirty="0">
            <a:latin typeface="Calibri"/>
            <a:cs typeface="Calibri"/>
          </a:endParaRPr>
        </a:p>
        <a:p>
          <a:pPr marL="228600" lvl="1" indent="-228600" algn="l" defTabSz="933450">
            <a:lnSpc>
              <a:spcPct val="90000"/>
            </a:lnSpc>
            <a:spcBef>
              <a:spcPct val="0"/>
            </a:spcBef>
            <a:spcAft>
              <a:spcPct val="15000"/>
            </a:spcAft>
            <a:buChar char="•"/>
          </a:pPr>
          <a:r>
            <a:rPr lang="en-US" sz="2100" kern="1200" dirty="0" err="1">
              <a:latin typeface="Calibri"/>
              <a:cs typeface="Calibri"/>
            </a:rPr>
            <a:t>Tweepy</a:t>
          </a:r>
          <a:endParaRPr lang="en-US" sz="2100" kern="1200" dirty="0">
            <a:latin typeface="Calibri"/>
            <a:cs typeface="Calibri"/>
          </a:endParaRPr>
        </a:p>
      </dsp:txBody>
      <dsp:txXfrm rot="-5400000">
        <a:off x="802336" y="1068178"/>
        <a:ext cx="4440399" cy="672288"/>
      </dsp:txXfrm>
    </dsp:sp>
    <dsp:sp modelId="{A3413DF6-CDB6-2448-A49D-38FEE5B49E87}">
      <dsp:nvSpPr>
        <dsp:cNvPr id="0" name=""/>
        <dsp:cNvSpPr/>
      </dsp:nvSpPr>
      <dsp:spPr>
        <a:xfrm rot="5400000">
          <a:off x="-171929" y="2233406"/>
          <a:ext cx="1146194" cy="802335"/>
        </a:xfrm>
        <a:prstGeom prst="chevron">
          <a:avLst/>
        </a:prstGeom>
        <a:solidFill>
          <a:srgbClr val="CC9900"/>
        </a:solidFill>
        <a:ln w="9525" cap="flat" cmpd="sng" algn="ctr">
          <a:solidFill>
            <a:srgbClr val="CC9900"/>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Calibri"/>
              <a:cs typeface="Calibri"/>
            </a:rPr>
            <a:t>Analysis</a:t>
          </a:r>
        </a:p>
      </dsp:txBody>
      <dsp:txXfrm rot="-5400000">
        <a:off x="1" y="2462645"/>
        <a:ext cx="802335" cy="343859"/>
      </dsp:txXfrm>
    </dsp:sp>
    <dsp:sp modelId="{31FCABF9-5CFA-854E-B61D-A7BD007E6F6B}">
      <dsp:nvSpPr>
        <dsp:cNvPr id="0" name=""/>
        <dsp:cNvSpPr/>
      </dsp:nvSpPr>
      <dsp:spPr>
        <a:xfrm rot="5400000">
          <a:off x="2668206" y="195606"/>
          <a:ext cx="745026" cy="4476768"/>
        </a:xfrm>
        <a:prstGeom prst="round2SameRect">
          <a:avLst/>
        </a:prstGeom>
        <a:solidFill>
          <a:schemeClr val="lt1">
            <a:alpha val="90000"/>
            <a:hueOff val="0"/>
            <a:satOff val="0"/>
            <a:lumOff val="0"/>
            <a:alphaOff val="0"/>
          </a:schemeClr>
        </a:solidFill>
        <a:ln w="9525" cap="flat" cmpd="sng" algn="ctr">
          <a:solidFill>
            <a:srgbClr val="CC9900"/>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latin typeface="Calibri"/>
              <a:cs typeface="Calibri"/>
            </a:rPr>
            <a:t>Alchemy API</a:t>
          </a:r>
        </a:p>
        <a:p>
          <a:pPr marL="228600" lvl="1" indent="-228600" algn="l" defTabSz="933450">
            <a:lnSpc>
              <a:spcPct val="90000"/>
            </a:lnSpc>
            <a:spcBef>
              <a:spcPct val="0"/>
            </a:spcBef>
            <a:spcAft>
              <a:spcPct val="15000"/>
            </a:spcAft>
            <a:buChar char="•"/>
          </a:pPr>
          <a:r>
            <a:rPr lang="en-US" sz="2100" kern="1200" dirty="0">
              <a:latin typeface="Calibri"/>
              <a:cs typeface="Calibri"/>
            </a:rPr>
            <a:t>Text Sentiment</a:t>
          </a:r>
        </a:p>
      </dsp:txBody>
      <dsp:txXfrm rot="-5400000">
        <a:off x="802336" y="2097846"/>
        <a:ext cx="4440399" cy="672288"/>
      </dsp:txXfrm>
    </dsp:sp>
    <dsp:sp modelId="{C3856B03-E977-4646-B4BE-A13F619FAE06}">
      <dsp:nvSpPr>
        <dsp:cNvPr id="0" name=""/>
        <dsp:cNvSpPr/>
      </dsp:nvSpPr>
      <dsp:spPr>
        <a:xfrm rot="5400000">
          <a:off x="-171929" y="3263074"/>
          <a:ext cx="1146194" cy="802335"/>
        </a:xfrm>
        <a:prstGeom prst="chevron">
          <a:avLst/>
        </a:prstGeom>
        <a:solidFill>
          <a:srgbClr val="FFC000"/>
        </a:solidFill>
        <a:ln w="9525" cap="flat" cmpd="sng" algn="ctr">
          <a:solidFill>
            <a:srgbClr val="FFC000"/>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Calibri"/>
              <a:cs typeface="Calibri"/>
            </a:rPr>
            <a:t>Manipulation</a:t>
          </a:r>
        </a:p>
      </dsp:txBody>
      <dsp:txXfrm rot="-5400000">
        <a:off x="1" y="3492313"/>
        <a:ext cx="802335" cy="343859"/>
      </dsp:txXfrm>
    </dsp:sp>
    <dsp:sp modelId="{428B9D3D-3250-8340-A0D0-40B586A75E44}">
      <dsp:nvSpPr>
        <dsp:cNvPr id="0" name=""/>
        <dsp:cNvSpPr/>
      </dsp:nvSpPr>
      <dsp:spPr>
        <a:xfrm rot="5400000">
          <a:off x="2668206" y="1225274"/>
          <a:ext cx="745026" cy="4476768"/>
        </a:xfrm>
        <a:prstGeom prst="round2SameRect">
          <a:avLst/>
        </a:prstGeom>
        <a:solidFill>
          <a:schemeClr val="lt1">
            <a:alpha val="90000"/>
            <a:hueOff val="0"/>
            <a:satOff val="0"/>
            <a:lumOff val="0"/>
            <a:alphaOff val="0"/>
          </a:schemeClr>
        </a:solidFill>
        <a:ln w="9525" cap="flat" cmpd="sng" algn="ctr">
          <a:solidFill>
            <a:srgbClr val="FFC000"/>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err="1">
              <a:latin typeface="Calibri"/>
              <a:cs typeface="Calibri"/>
            </a:rPr>
            <a:t>mySQL</a:t>
          </a:r>
          <a:endParaRPr lang="en-US" sz="2100" kern="1200" dirty="0">
            <a:latin typeface="Calibri"/>
            <a:cs typeface="Calibri"/>
          </a:endParaRPr>
        </a:p>
      </dsp:txBody>
      <dsp:txXfrm rot="-5400000">
        <a:off x="802336" y="3127514"/>
        <a:ext cx="4440399" cy="672288"/>
      </dsp:txXfrm>
    </dsp:sp>
    <dsp:sp modelId="{3879B7C6-D5EB-E944-86A8-F6AAD2F82EA6}">
      <dsp:nvSpPr>
        <dsp:cNvPr id="0" name=""/>
        <dsp:cNvSpPr/>
      </dsp:nvSpPr>
      <dsp:spPr>
        <a:xfrm rot="5400000">
          <a:off x="-171929" y="4292742"/>
          <a:ext cx="1146194" cy="802335"/>
        </a:xfrm>
        <a:prstGeom prst="chevron">
          <a:avLst/>
        </a:prstGeom>
        <a:solidFill>
          <a:srgbClr val="00B050"/>
        </a:solidFill>
        <a:ln w="9525" cap="flat" cmpd="sng" algn="ctr">
          <a:solidFill>
            <a:srgbClr val="00B050"/>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Calibri"/>
              <a:cs typeface="Calibri"/>
            </a:rPr>
            <a:t>Visualization</a:t>
          </a:r>
        </a:p>
      </dsp:txBody>
      <dsp:txXfrm rot="-5400000">
        <a:off x="1" y="4521981"/>
        <a:ext cx="802335" cy="343859"/>
      </dsp:txXfrm>
    </dsp:sp>
    <dsp:sp modelId="{680EFB9F-ED17-4043-AC55-41FEF3DF3B43}">
      <dsp:nvSpPr>
        <dsp:cNvPr id="0" name=""/>
        <dsp:cNvSpPr/>
      </dsp:nvSpPr>
      <dsp:spPr>
        <a:xfrm rot="5400000">
          <a:off x="2668206" y="2254942"/>
          <a:ext cx="745026" cy="4476768"/>
        </a:xfrm>
        <a:prstGeom prst="round2SameRect">
          <a:avLst/>
        </a:prstGeom>
        <a:solidFill>
          <a:schemeClr val="lt1">
            <a:alpha val="90000"/>
            <a:hueOff val="0"/>
            <a:satOff val="0"/>
            <a:lumOff val="0"/>
            <a:alphaOff val="0"/>
          </a:schemeClr>
        </a:solidFill>
        <a:ln w="9525" cap="flat" cmpd="sng" algn="ctr">
          <a:solidFill>
            <a:srgbClr val="00B050"/>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err="1">
              <a:latin typeface="Calibri"/>
              <a:cs typeface="Calibri"/>
            </a:rPr>
            <a:t>Matplotlib</a:t>
          </a:r>
          <a:endParaRPr lang="en-US" sz="2100" kern="1200" dirty="0">
            <a:latin typeface="Calibri"/>
            <a:cs typeface="Calibri"/>
          </a:endParaRPr>
        </a:p>
        <a:p>
          <a:pPr marL="228600" lvl="1" indent="-228600" algn="l" defTabSz="933450">
            <a:lnSpc>
              <a:spcPct val="90000"/>
            </a:lnSpc>
            <a:spcBef>
              <a:spcPct val="0"/>
            </a:spcBef>
            <a:spcAft>
              <a:spcPct val="15000"/>
            </a:spcAft>
            <a:buChar char="•"/>
          </a:pPr>
          <a:r>
            <a:rPr lang="en-US" sz="2100" kern="1200" dirty="0">
              <a:latin typeface="Calibri"/>
              <a:cs typeface="Calibri"/>
            </a:rPr>
            <a:t>Tableau</a:t>
          </a:r>
        </a:p>
      </dsp:txBody>
      <dsp:txXfrm rot="-5400000">
        <a:off x="802336" y="4157182"/>
        <a:ext cx="4440399" cy="6722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200" b="0" i="0" u="none" strike="noStrike" cap="none">
                <a:solidFill>
                  <a:schemeClr val="dk1"/>
                </a:solidFill>
                <a:latin typeface="Calibri"/>
                <a:ea typeface="Calibri"/>
                <a:cs typeface="Calibri"/>
                <a:sym typeface="Calibri"/>
              </a:defRPr>
            </a:lvl2pPr>
            <a:lvl3pPr marL="914400" marR="0" lvl="2" indent="0" algn="l" rtl="0">
              <a:spcBef>
                <a:spcPts val="0"/>
              </a:spcBef>
              <a:defRPr sz="1200" b="0" i="0" u="none" strike="noStrike" cap="none">
                <a:solidFill>
                  <a:schemeClr val="dk1"/>
                </a:solidFill>
                <a:latin typeface="Calibri"/>
                <a:ea typeface="Calibri"/>
                <a:cs typeface="Calibri"/>
                <a:sym typeface="Calibri"/>
              </a:defRPr>
            </a:lvl3pPr>
            <a:lvl4pPr marL="1371600" marR="0" lvl="3" indent="0" algn="l" rtl="0">
              <a:spcBef>
                <a:spcPts val="0"/>
              </a:spcBef>
              <a:defRPr sz="1200" b="0" i="0" u="none" strike="noStrike" cap="none">
                <a:solidFill>
                  <a:schemeClr val="dk1"/>
                </a:solidFill>
                <a:latin typeface="Calibri"/>
                <a:ea typeface="Calibri"/>
                <a:cs typeface="Calibri"/>
                <a:sym typeface="Calibri"/>
              </a:defRPr>
            </a:lvl4pPr>
            <a:lvl5pPr marL="1828800" marR="0" lvl="4" indent="0" algn="l" rtl="0">
              <a:spcBef>
                <a:spcPts val="0"/>
              </a:spcBef>
              <a:defRPr sz="1200" b="0" i="0" u="none" strike="noStrike" cap="none">
                <a:solidFill>
                  <a:schemeClr val="dk1"/>
                </a:solidFill>
                <a:latin typeface="Calibri"/>
                <a:ea typeface="Calibri"/>
                <a:cs typeface="Calibri"/>
                <a:sym typeface="Calibri"/>
              </a:defRPr>
            </a:lvl5pPr>
            <a:lvl6pPr marL="2286000" marR="0" lvl="5" indent="0" algn="l" rtl="0">
              <a:spcBef>
                <a:spcPts val="0"/>
              </a:spcBef>
              <a:defRPr sz="1200" b="0" i="0" u="none" strike="noStrike" cap="none">
                <a:solidFill>
                  <a:schemeClr val="dk1"/>
                </a:solidFill>
                <a:latin typeface="Calibri"/>
                <a:ea typeface="Calibri"/>
                <a:cs typeface="Calibri"/>
                <a:sym typeface="Calibri"/>
              </a:defRPr>
            </a:lvl6pPr>
            <a:lvl7pPr marL="2743200" marR="0" lvl="6" indent="0" algn="l" rtl="0">
              <a:spcBef>
                <a:spcPts val="0"/>
              </a:spcBef>
              <a:defRPr sz="1200" b="0" i="0" u="none" strike="noStrike" cap="none">
                <a:solidFill>
                  <a:schemeClr val="dk1"/>
                </a:solidFill>
                <a:latin typeface="Calibri"/>
                <a:ea typeface="Calibri"/>
                <a:cs typeface="Calibri"/>
                <a:sym typeface="Calibri"/>
              </a:defRPr>
            </a:lvl7pPr>
            <a:lvl8pPr marL="3200400" marR="0" lvl="7" indent="0" algn="l" rtl="0">
              <a:spcBef>
                <a:spcPts val="0"/>
              </a:spcBef>
              <a:defRPr sz="1200" b="0" i="0" u="none" strike="noStrike" cap="none">
                <a:solidFill>
                  <a:schemeClr val="dk1"/>
                </a:solidFill>
                <a:latin typeface="Calibri"/>
                <a:ea typeface="Calibri"/>
                <a:cs typeface="Calibri"/>
                <a:sym typeface="Calibri"/>
              </a:defRPr>
            </a:lvl8pPr>
            <a:lvl9pPr marL="3657600" marR="0" lvl="8" indent="0" algn="l" rtl="0">
              <a:spcBef>
                <a:spcPts val="0"/>
              </a:spcBef>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defRPr sz="1200" b="0" i="0" u="none" strike="noStrike" cap="none">
                <a:solidFill>
                  <a:schemeClr val="dk1"/>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09371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lvl="0" indent="0">
              <a:spcBef>
                <a:spcPts val="0"/>
              </a:spcBef>
              <a:buFont typeface="Arial" panose="020B0604020202020204" pitchFamily="34" charset="0"/>
              <a:buNone/>
            </a:pPr>
            <a:endParaRPr dirty="0"/>
          </a:p>
        </p:txBody>
      </p:sp>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9078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4896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84" name="Shape 1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8599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1800 tweets in 15 minutes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a:cs typeface="Calibri"/>
              </a:rPr>
              <a:t>200 queries within 1 loop 40 second sleep mode</a:t>
            </a:r>
            <a:r>
              <a:rPr lang="en-US" sz="1200" baseline="0" dirty="0">
                <a:latin typeface="Calibri"/>
                <a:cs typeface="Calibri"/>
              </a:rPr>
              <a:t> * </a:t>
            </a:r>
            <a:r>
              <a:rPr lang="en-US" sz="1200" dirty="0">
                <a:latin typeface="Calibri"/>
                <a:cs typeface="Calibri"/>
              </a:rPr>
              <a:t>16 loops  = 3200 tweets max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a:cs typeface="Calibri"/>
              </a:rPr>
              <a:t>Sentiment analysis</a:t>
            </a:r>
            <a:r>
              <a:rPr lang="en-US" sz="1200" baseline="0" dirty="0">
                <a:latin typeface="Calibri"/>
                <a:cs typeface="Calibri"/>
              </a:rPr>
              <a:t> - </a:t>
            </a:r>
            <a:r>
              <a:rPr lang="en-US" sz="1200" dirty="0">
                <a:latin typeface="Calibri"/>
                <a:cs typeface="Calibri"/>
              </a:rPr>
              <a:t>: only run limited number of sentiments at a time in</a:t>
            </a:r>
            <a:r>
              <a:rPr lang="en-US" sz="1200" baseline="0" dirty="0">
                <a:latin typeface="Calibri"/>
                <a:cs typeface="Calibri"/>
              </a:rPr>
              <a:t> </a:t>
            </a:r>
            <a:r>
              <a:rPr lang="en-US" sz="1200" baseline="0" dirty="0" err="1">
                <a:latin typeface="Calibri"/>
                <a:cs typeface="Calibri"/>
              </a:rPr>
              <a:t>api</a:t>
            </a:r>
            <a:endParaRPr lang="en-US" sz="1200" dirty="0">
              <a:latin typeface="Calibri"/>
              <a:cs typeface="Calibri"/>
            </a:endParaRPr>
          </a:p>
        </p:txBody>
      </p:sp>
      <p:sp>
        <p:nvSpPr>
          <p:cNvPr id="184" name="Shape 1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8599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6062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4183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3623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Garamond"/>
              <a:buNone/>
              <a:defRPr sz="4000" b="0" i="0" u="none" strike="noStrike" cap="none">
                <a:solidFill>
                  <a:schemeClr val="dk1"/>
                </a:solidFill>
                <a:latin typeface="Garamond"/>
                <a:ea typeface="Garamond"/>
                <a:cs typeface="Garamond"/>
                <a:sym typeface="Garamond"/>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7" name="Shape 17"/>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Garamond"/>
                <a:ea typeface="Garamond"/>
                <a:cs typeface="Garamond"/>
                <a:sym typeface="Garamond"/>
              </a:defRPr>
            </a:lvl1pPr>
            <a:lvl2pPr marL="457200" marR="0" lvl="1" indent="0" algn="ctr" rtl="0">
              <a:spcBef>
                <a:spcPts val="560"/>
              </a:spcBef>
              <a:buClr>
                <a:srgbClr val="888888"/>
              </a:buClr>
              <a:buFont typeface="Arial"/>
              <a:buNone/>
              <a:defRPr sz="2800" b="0" i="0" u="none" strike="noStrike" cap="none">
                <a:solidFill>
                  <a:srgbClr val="888888"/>
                </a:solidFill>
                <a:latin typeface="Garamond"/>
                <a:ea typeface="Garamond"/>
                <a:cs typeface="Garamond"/>
                <a:sym typeface="Garamond"/>
              </a:defRPr>
            </a:lvl2pPr>
            <a:lvl3pPr marL="914400" marR="0" lvl="2" indent="0" algn="ctr" rtl="0">
              <a:spcBef>
                <a:spcPts val="480"/>
              </a:spcBef>
              <a:buClr>
                <a:srgbClr val="888888"/>
              </a:buClr>
              <a:buFont typeface="Arial"/>
              <a:buNone/>
              <a:defRPr sz="2400" b="0" i="0" u="none" strike="noStrike" cap="none">
                <a:solidFill>
                  <a:srgbClr val="888888"/>
                </a:solidFill>
                <a:latin typeface="Garamond"/>
                <a:ea typeface="Garamond"/>
                <a:cs typeface="Garamond"/>
                <a:sym typeface="Garamond"/>
              </a:defRPr>
            </a:lvl3pPr>
            <a:lvl4pPr marL="1371600" marR="0" lvl="3" indent="0" algn="ctr" rtl="0">
              <a:spcBef>
                <a:spcPts val="400"/>
              </a:spcBef>
              <a:buClr>
                <a:srgbClr val="888888"/>
              </a:buClr>
              <a:buFont typeface="Arial"/>
              <a:buNone/>
              <a:defRPr sz="2000" b="0" i="0" u="none" strike="noStrike" cap="none">
                <a:solidFill>
                  <a:srgbClr val="888888"/>
                </a:solidFill>
                <a:latin typeface="Garamond"/>
                <a:ea typeface="Garamond"/>
                <a:cs typeface="Garamond"/>
                <a:sym typeface="Garamond"/>
              </a:defRPr>
            </a:lvl4pPr>
            <a:lvl5pPr marL="1828800" marR="0" lvl="4" indent="0" algn="ctr" rtl="0">
              <a:spcBef>
                <a:spcPts val="400"/>
              </a:spcBef>
              <a:buClr>
                <a:srgbClr val="888888"/>
              </a:buClr>
              <a:buFont typeface="Arial"/>
              <a:buNone/>
              <a:defRPr sz="2000" b="0" i="0" u="none" strike="noStrike" cap="none">
                <a:solidFill>
                  <a:srgbClr val="888888"/>
                </a:solidFill>
                <a:latin typeface="Garamond"/>
                <a:ea typeface="Garamond"/>
                <a:cs typeface="Garamond"/>
                <a:sym typeface="Garamond"/>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3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dirty="0"/>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3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a:t>
            </a:fld>
            <a:endParaRPr lang="en-US" sz="13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1676400" y="274637"/>
            <a:ext cx="6868797" cy="724430"/>
          </a:xfrm>
          <a:prstGeom prst="rect">
            <a:avLst/>
          </a:prstGeom>
          <a:noFill/>
          <a:ln>
            <a:noFill/>
          </a:ln>
        </p:spPr>
        <p:txBody>
          <a:bodyPr lIns="91425" tIns="91425" rIns="91425" bIns="91425" anchor="ctr" anchorCtr="0"/>
          <a:lstStyle>
            <a:lvl1pPr lvl="0" algn="l" rtl="0">
              <a:spcBef>
                <a:spcPts val="0"/>
              </a:spcBef>
              <a:defRPr sz="2800" b="1">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dirty="0"/>
          </a:p>
        </p:txBody>
      </p:sp>
      <p:sp>
        <p:nvSpPr>
          <p:cNvPr id="23" name="Shape 23"/>
          <p:cNvSpPr txBox="1">
            <a:spLocks noGrp="1"/>
          </p:cNvSpPr>
          <p:nvPr>
            <p:ph type="body" idx="1"/>
          </p:nvPr>
        </p:nvSpPr>
        <p:spPr>
          <a:xfrm>
            <a:off x="550332" y="1270000"/>
            <a:ext cx="8136467" cy="4856163"/>
          </a:xfrm>
          <a:prstGeom prst="rect">
            <a:avLst/>
          </a:prstGeom>
          <a:noFill/>
          <a:ln>
            <a:noFill/>
          </a:ln>
        </p:spPr>
        <p:txBody>
          <a:bodyPr lIns="91425" tIns="91425" rIns="91425" bIns="91425" anchor="t" anchorCtr="0"/>
          <a:lstStyle>
            <a:lvl1pPr lvl="0" rtl="0">
              <a:spcBef>
                <a:spcPts val="0"/>
              </a:spcBef>
              <a:defRPr>
                <a:latin typeface="Calibri"/>
                <a:ea typeface="Calibri"/>
                <a:cs typeface="Calibri"/>
                <a:sym typeface="Calibri"/>
              </a:defRPr>
            </a:lvl1pPr>
            <a:lvl2pPr lvl="1" rtl="0">
              <a:spcBef>
                <a:spcPts val="0"/>
              </a:spcBef>
              <a:defRPr>
                <a:latin typeface="Calibri"/>
                <a:ea typeface="Calibri"/>
                <a:cs typeface="Calibri"/>
                <a:sym typeface="Calibri"/>
              </a:defRPr>
            </a:lvl2pPr>
            <a:lvl3pPr lvl="2" rtl="0">
              <a:spcBef>
                <a:spcPts val="0"/>
              </a:spcBef>
              <a:defRPr>
                <a:latin typeface="Calibri"/>
                <a:ea typeface="Calibri"/>
                <a:cs typeface="Calibri"/>
                <a:sym typeface="Calibri"/>
              </a:defRPr>
            </a:lvl3pPr>
            <a:lvl4pPr lvl="3" rtl="0">
              <a:spcBef>
                <a:spcPts val="0"/>
              </a:spcBef>
              <a:defRPr>
                <a:latin typeface="Calibri"/>
                <a:ea typeface="Calibri"/>
                <a:cs typeface="Calibri"/>
                <a:sym typeface="Calibri"/>
              </a:defRPr>
            </a:lvl4pPr>
            <a:lvl5pPr lvl="4" rtl="0">
              <a:spcBef>
                <a:spcPts val="0"/>
              </a:spcBef>
              <a:defRPr>
                <a:latin typeface="Calibri"/>
                <a:ea typeface="Calibri"/>
                <a:cs typeface="Calibri"/>
                <a:sym typeface="Calibri"/>
              </a:defRPr>
            </a:lvl5pPr>
            <a:lvl6pPr lvl="5" rtl="0">
              <a:spcBef>
                <a:spcPts val="0"/>
              </a:spcBef>
              <a:defRPr sz="2000">
                <a:solidFill>
                  <a:schemeClr val="dk1"/>
                </a:solidFill>
                <a:latin typeface="Calibri"/>
                <a:ea typeface="Calibri"/>
                <a:cs typeface="Calibri"/>
                <a:sym typeface="Calibri"/>
              </a:defRPr>
            </a:lvl6pPr>
            <a:lvl7pPr lvl="6" rtl="0">
              <a:spcBef>
                <a:spcPts val="0"/>
              </a:spcBef>
              <a:defRPr sz="2000">
                <a:solidFill>
                  <a:schemeClr val="dk1"/>
                </a:solidFill>
                <a:latin typeface="Calibri"/>
                <a:ea typeface="Calibri"/>
                <a:cs typeface="Calibri"/>
                <a:sym typeface="Calibri"/>
              </a:defRPr>
            </a:lvl7pPr>
            <a:lvl8pPr lvl="7" rtl="0">
              <a:spcBef>
                <a:spcPts val="0"/>
              </a:spcBef>
              <a:defRPr sz="2000">
                <a:solidFill>
                  <a:schemeClr val="dk1"/>
                </a:solidFill>
                <a:latin typeface="Calibri"/>
                <a:ea typeface="Calibri"/>
                <a:cs typeface="Calibri"/>
                <a:sym typeface="Calibri"/>
              </a:defRPr>
            </a:lvl8pPr>
            <a:lvl9pPr lvl="8" rtl="0">
              <a:spcBef>
                <a:spcPts val="0"/>
              </a:spcBef>
              <a:defRPr sz="2000">
                <a:solidFill>
                  <a:schemeClr val="dk1"/>
                </a:solidFill>
                <a:latin typeface="Calibri"/>
                <a:ea typeface="Calibri"/>
                <a:cs typeface="Calibri"/>
                <a:sym typeface="Calibri"/>
              </a:defRPr>
            </a:lvl9pPr>
          </a:lstStyle>
          <a:p>
            <a:endParaRPr dirty="0"/>
          </a:p>
        </p:txBody>
      </p:sp>
      <p:sp>
        <p:nvSpPr>
          <p:cNvPr id="26" name="Shape 26"/>
          <p:cNvSpPr txBox="1">
            <a:spLocks noGrp="1"/>
          </p:cNvSpPr>
          <p:nvPr>
            <p:ph type="sldNum" idx="12"/>
          </p:nvPr>
        </p:nvSpPr>
        <p:spPr>
          <a:xfrm>
            <a:off x="6019798" y="6384657"/>
            <a:ext cx="52052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a:t>
            </a:fld>
            <a:endParaRPr lang="en-US" sz="1300" b="0" i="0" u="none" strike="noStrike" cap="none" dirty="0">
              <a:solidFill>
                <a:srgbClr val="888888"/>
              </a:solidFill>
              <a:latin typeface="Calibri"/>
              <a:ea typeface="Calibri"/>
              <a:cs typeface="Calibri"/>
              <a:sym typeface="Calibri"/>
            </a:endParaRPr>
          </a:p>
        </p:txBody>
      </p:sp>
      <p:cxnSp>
        <p:nvCxnSpPr>
          <p:cNvPr id="27" name="Shape 27"/>
          <p:cNvCxnSpPr/>
          <p:nvPr/>
        </p:nvCxnSpPr>
        <p:spPr>
          <a:xfrm>
            <a:off x="1600200" y="274637"/>
            <a:ext cx="0" cy="799421"/>
          </a:xfrm>
          <a:prstGeom prst="straightConnector1">
            <a:avLst/>
          </a:prstGeom>
          <a:noFill/>
          <a:ln w="9525" cap="flat" cmpd="sng">
            <a:solidFill>
              <a:srgbClr val="7F7F7F"/>
            </a:solidFill>
            <a:prstDash val="solid"/>
            <a:round/>
            <a:headEnd type="none" w="med" len="med"/>
            <a:tailEnd type="none" w="med" len="med"/>
          </a:ln>
        </p:spPr>
      </p:cxnSp>
      <p:cxnSp>
        <p:nvCxnSpPr>
          <p:cNvPr id="28" name="Shape 28"/>
          <p:cNvCxnSpPr/>
          <p:nvPr/>
        </p:nvCxnSpPr>
        <p:spPr>
          <a:xfrm>
            <a:off x="1600200" y="1074058"/>
            <a:ext cx="7104887" cy="0"/>
          </a:xfrm>
          <a:prstGeom prst="straightConnector1">
            <a:avLst/>
          </a:prstGeom>
          <a:noFill/>
          <a:ln w="9525" cap="flat" cmpd="sng">
            <a:solidFill>
              <a:srgbClr val="7F7F7F"/>
            </a:solidFill>
            <a:prstDash val="solid"/>
            <a:round/>
            <a:headEnd type="none" w="med" len="med"/>
            <a:tailEnd type="none" w="med" len="med"/>
          </a:ln>
        </p:spPr>
      </p:cxnSp>
      <p:cxnSp>
        <p:nvCxnSpPr>
          <p:cNvPr id="29" name="Shape 29"/>
          <p:cNvCxnSpPr/>
          <p:nvPr/>
        </p:nvCxnSpPr>
        <p:spPr>
          <a:xfrm>
            <a:off x="457200" y="6400800"/>
            <a:ext cx="8229600" cy="0"/>
          </a:xfrm>
          <a:prstGeom prst="straightConnector1">
            <a:avLst/>
          </a:prstGeom>
          <a:noFill/>
          <a:ln w="9525" cap="flat" cmpd="sng">
            <a:solidFill>
              <a:srgbClr val="7F7F7F"/>
            </a:solidFill>
            <a:prstDash val="solid"/>
            <a:round/>
            <a:headEnd type="none" w="med" len="med"/>
            <a:tailEnd type="none" w="med" len="med"/>
          </a:ln>
        </p:spPr>
      </p:cxnSp>
      <p:cxnSp>
        <p:nvCxnSpPr>
          <p:cNvPr id="30" name="Shape 30"/>
          <p:cNvCxnSpPr/>
          <p:nvPr/>
        </p:nvCxnSpPr>
        <p:spPr>
          <a:xfrm>
            <a:off x="6553200" y="6400800"/>
            <a:ext cx="0" cy="320039"/>
          </a:xfrm>
          <a:prstGeom prst="straightConnector1">
            <a:avLst/>
          </a:prstGeom>
          <a:noFill/>
          <a:ln w="9525" cap="flat" cmpd="sng">
            <a:solidFill>
              <a:srgbClr val="7F7F7F"/>
            </a:solidFill>
            <a:prstDash val="solid"/>
            <a:round/>
            <a:headEnd type="none" w="med" len="med"/>
            <a:tailEnd type="none" w="med" len="med"/>
          </a:ln>
        </p:spPr>
      </p:cxnSp>
      <p:sp>
        <p:nvSpPr>
          <p:cNvPr id="15" name="Shape 370"/>
          <p:cNvSpPr txBox="1">
            <a:spLocks noGrp="1"/>
          </p:cNvSpPr>
          <p:nvPr>
            <p:ph type="ftr" idx="11"/>
          </p:nvPr>
        </p:nvSpPr>
        <p:spPr>
          <a:xfrm>
            <a:off x="384132" y="6410662"/>
            <a:ext cx="3173260" cy="365125"/>
          </a:xfrm>
          <a:prstGeom prst="rect">
            <a:avLst/>
          </a:prstGeom>
          <a:noFill/>
          <a:ln>
            <a:noFill/>
          </a:ln>
        </p:spPr>
        <p:txBody>
          <a:bodyPr lIns="91425" tIns="45700" rIns="91425" bIns="45700" anchor="ctr" anchorCtr="0">
            <a:noAutofit/>
          </a:bodyPr>
          <a:lstStyle>
            <a:lvl1pPr>
              <a:defRPr/>
            </a:lvl1pPr>
          </a:lstStyle>
          <a:p>
            <a:pPr>
              <a:buSzPct val="25000"/>
              <a:defRPr/>
            </a:pPr>
            <a:r>
              <a:rPr lang="en-US" dirty="0"/>
              <a:t>Dealing With Data- Spring 2016</a:t>
            </a:r>
          </a:p>
        </p:txBody>
      </p:sp>
      <p:pic>
        <p:nvPicPr>
          <p:cNvPr id="3" name="Picture 2"/>
          <p:cNvPicPr>
            <a:picLocks noChangeAspect="1"/>
          </p:cNvPicPr>
          <p:nvPr userDrawn="1"/>
        </p:nvPicPr>
        <p:blipFill>
          <a:blip r:embed="rId2"/>
          <a:stretch>
            <a:fillRect/>
          </a:stretch>
        </p:blipFill>
        <p:spPr>
          <a:xfrm>
            <a:off x="6810163" y="6416944"/>
            <a:ext cx="1735034" cy="377672"/>
          </a:xfrm>
          <a:prstGeom prst="rect">
            <a:avLst/>
          </a:prstGeom>
        </p:spPr>
      </p:pic>
      <p:pic>
        <p:nvPicPr>
          <p:cNvPr id="4" name="Picture 3"/>
          <p:cNvPicPr>
            <a:picLocks noChangeAspect="1"/>
          </p:cNvPicPr>
          <p:nvPr userDrawn="1"/>
        </p:nvPicPr>
        <p:blipFill>
          <a:blip r:embed="rId3"/>
          <a:stretch>
            <a:fillRect/>
          </a:stretch>
        </p:blipFill>
        <p:spPr>
          <a:xfrm>
            <a:off x="670840" y="343910"/>
            <a:ext cx="696052" cy="58588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Garamond"/>
              <a:buNone/>
              <a:defRPr sz="4000" b="0" i="0" u="none" strike="noStrike" cap="none">
                <a:solidFill>
                  <a:schemeClr val="dk1"/>
                </a:solidFill>
                <a:latin typeface="Garamond"/>
                <a:ea typeface="Garamond"/>
                <a:cs typeface="Garamond"/>
                <a:sym typeface="Garamond"/>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Font typeface="Arial"/>
              <a:buChar char="•"/>
              <a:defRPr sz="3200" b="0" i="0" u="none" strike="noStrike" cap="none">
                <a:solidFill>
                  <a:schemeClr val="dk1"/>
                </a:solidFill>
                <a:latin typeface="Garamond"/>
                <a:ea typeface="Garamond"/>
                <a:cs typeface="Garamond"/>
                <a:sym typeface="Garamond"/>
              </a:defRPr>
            </a:lvl1pPr>
            <a:lvl2pPr marL="742950" marR="0" lvl="1" indent="-107950" algn="l" rtl="0">
              <a:spcBef>
                <a:spcPts val="560"/>
              </a:spcBef>
              <a:buClr>
                <a:schemeClr val="dk1"/>
              </a:buClr>
              <a:buFont typeface="Arial"/>
              <a:buChar char="–"/>
              <a:defRPr sz="2800" b="0" i="0" u="none" strike="noStrike" cap="none">
                <a:solidFill>
                  <a:schemeClr val="dk1"/>
                </a:solidFill>
                <a:latin typeface="Garamond"/>
                <a:ea typeface="Garamond"/>
                <a:cs typeface="Garamond"/>
                <a:sym typeface="Garamond"/>
              </a:defRPr>
            </a:lvl2pPr>
            <a:lvl3pPr marL="1143000" marR="0" lvl="2" indent="-76200" algn="l" rtl="0">
              <a:spcBef>
                <a:spcPts val="480"/>
              </a:spcBef>
              <a:buClr>
                <a:schemeClr val="dk1"/>
              </a:buClr>
              <a:buFont typeface="Arial"/>
              <a:buChar char="•"/>
              <a:defRPr sz="2400" b="0" i="0" u="none" strike="noStrike" cap="none">
                <a:solidFill>
                  <a:schemeClr val="dk1"/>
                </a:solidFill>
                <a:latin typeface="Garamond"/>
                <a:ea typeface="Garamond"/>
                <a:cs typeface="Garamond"/>
                <a:sym typeface="Garamond"/>
              </a:defRPr>
            </a:lvl3pPr>
            <a:lvl4pPr marL="1600200" marR="0" lvl="3" indent="-101600" algn="l" rtl="0">
              <a:spcBef>
                <a:spcPts val="400"/>
              </a:spcBef>
              <a:buClr>
                <a:schemeClr val="dk1"/>
              </a:buClr>
              <a:buFont typeface="Arial"/>
              <a:buChar char="–"/>
              <a:defRPr sz="2000" b="0" i="0" u="none" strike="noStrike" cap="none">
                <a:solidFill>
                  <a:schemeClr val="dk1"/>
                </a:solidFill>
                <a:latin typeface="Garamond"/>
                <a:ea typeface="Garamond"/>
                <a:cs typeface="Garamond"/>
                <a:sym typeface="Garamond"/>
              </a:defRPr>
            </a:lvl4pPr>
            <a:lvl5pPr marL="2057400" marR="0" lvl="4" indent="-101600" algn="l" rtl="0">
              <a:spcBef>
                <a:spcPts val="400"/>
              </a:spcBef>
              <a:buClr>
                <a:schemeClr val="dk1"/>
              </a:buClr>
              <a:buFont typeface="Arial"/>
              <a:buChar char="»"/>
              <a:defRPr sz="2000" b="0" i="0" u="none" strike="noStrike" cap="none">
                <a:solidFill>
                  <a:schemeClr val="dk1"/>
                </a:solidFill>
                <a:latin typeface="Garamond"/>
                <a:ea typeface="Garamond"/>
                <a:cs typeface="Garamond"/>
                <a:sym typeface="Garamond"/>
              </a:defRPr>
            </a:lvl5pPr>
            <a:lvl6pPr marL="2514600" marR="0" lvl="5"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sz="13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sz="13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a:t>
            </a:fld>
            <a:endParaRPr lang="en-US" sz="13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9.png"/><Relationship Id="rId5" Type="http://schemas.openxmlformats.org/officeDocument/2006/relationships/diagramQuickStyle" Target="../diagrams/quickStyle1.xml"/><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diagramLayout" Target="../diagrams/layout1.xml"/><Relationship Id="rId9" Type="http://schemas.openxmlformats.org/officeDocument/2006/relationships/image" Target="../media/image7.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ctrTitle"/>
          </p:nvPr>
        </p:nvSpPr>
        <p:spPr>
          <a:xfrm>
            <a:off x="228600" y="3699384"/>
            <a:ext cx="8686800" cy="1470024"/>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2800" b="1" dirty="0">
                <a:latin typeface="Calibri"/>
                <a:ea typeface="Calibri"/>
                <a:cs typeface="Calibri"/>
                <a:sym typeface="Calibri"/>
              </a:rPr>
              <a:t>Analysis of public sentiment on Twitter versus debate performance of top GOP candidates.</a:t>
            </a:r>
            <a:endParaRPr lang="en-US" sz="2400" b="1" i="0" u="none" strike="noStrike" cap="none" dirty="0">
              <a:solidFill>
                <a:schemeClr val="tx1"/>
              </a:solidFill>
              <a:latin typeface="Calibri"/>
              <a:ea typeface="Calibri"/>
              <a:cs typeface="Calibri"/>
              <a:sym typeface="Calibri"/>
            </a:endParaRPr>
          </a:p>
        </p:txBody>
      </p:sp>
      <p:sp>
        <p:nvSpPr>
          <p:cNvPr id="94" name="Shape 94"/>
          <p:cNvSpPr txBox="1">
            <a:spLocks noGrp="1"/>
          </p:cNvSpPr>
          <p:nvPr>
            <p:ph type="subTitle" idx="1"/>
          </p:nvPr>
        </p:nvSpPr>
        <p:spPr>
          <a:xfrm>
            <a:off x="914400" y="5328702"/>
            <a:ext cx="7315200" cy="685799"/>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2200" b="1" i="0" u="none" strike="noStrike" cap="none" dirty="0">
                <a:solidFill>
                  <a:schemeClr val="dk1"/>
                </a:solidFill>
                <a:latin typeface="Calibri"/>
                <a:ea typeface="Calibri"/>
                <a:cs typeface="Calibri"/>
                <a:sym typeface="Calibri"/>
              </a:rPr>
              <a:t>Dealing with Data Final Project- TEAM #2</a:t>
            </a:r>
          </a:p>
        </p:txBody>
      </p:sp>
      <p:sp>
        <p:nvSpPr>
          <p:cNvPr id="95" name="Shape 95"/>
          <p:cNvSpPr txBox="1">
            <a:spLocks noGrp="1"/>
          </p:cNvSpPr>
          <p:nvPr>
            <p:ph type="dt" idx="10"/>
          </p:nvPr>
        </p:nvSpPr>
        <p:spPr>
          <a:xfrm>
            <a:off x="6096000" y="6108192"/>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sz="1500" b="1" dirty="0"/>
              <a:t>5</a:t>
            </a:r>
            <a:r>
              <a:rPr lang="en-US" sz="1500" b="1" i="0" u="none" strike="noStrike" cap="none" dirty="0">
                <a:solidFill>
                  <a:srgbClr val="888888"/>
                </a:solidFill>
                <a:latin typeface="Calibri"/>
                <a:ea typeface="Calibri"/>
                <a:cs typeface="Calibri"/>
                <a:sym typeface="Calibri"/>
              </a:rPr>
              <a:t>/9/2016</a:t>
            </a:r>
          </a:p>
        </p:txBody>
      </p:sp>
      <p:cxnSp>
        <p:nvCxnSpPr>
          <p:cNvPr id="97" name="Shape 97"/>
          <p:cNvCxnSpPr/>
          <p:nvPr/>
        </p:nvCxnSpPr>
        <p:spPr>
          <a:xfrm>
            <a:off x="914400" y="5323603"/>
            <a:ext cx="7315200" cy="0"/>
          </a:xfrm>
          <a:prstGeom prst="straightConnector1">
            <a:avLst/>
          </a:prstGeom>
          <a:noFill/>
          <a:ln w="15875" cap="flat" cmpd="sng">
            <a:solidFill>
              <a:srgbClr val="A5A5A5"/>
            </a:solidFill>
            <a:prstDash val="solid"/>
            <a:round/>
            <a:headEnd type="none" w="med" len="med"/>
            <a:tailEnd type="none" w="med" len="med"/>
          </a:ln>
        </p:spPr>
      </p:cxnSp>
      <p:cxnSp>
        <p:nvCxnSpPr>
          <p:cNvPr id="98" name="Shape 98"/>
          <p:cNvCxnSpPr/>
          <p:nvPr/>
        </p:nvCxnSpPr>
        <p:spPr>
          <a:xfrm>
            <a:off x="914400" y="6045731"/>
            <a:ext cx="2743199" cy="0"/>
          </a:xfrm>
          <a:prstGeom prst="straightConnector1">
            <a:avLst/>
          </a:prstGeom>
          <a:noFill/>
          <a:ln w="15875" cap="flat" cmpd="sng">
            <a:solidFill>
              <a:srgbClr val="A5A5A5"/>
            </a:solidFill>
            <a:prstDash val="solid"/>
            <a:round/>
            <a:headEnd type="none" w="med" len="med"/>
            <a:tailEnd type="none" w="med" len="med"/>
          </a:ln>
        </p:spPr>
      </p:cxnSp>
      <p:cxnSp>
        <p:nvCxnSpPr>
          <p:cNvPr id="99" name="Shape 99"/>
          <p:cNvCxnSpPr/>
          <p:nvPr/>
        </p:nvCxnSpPr>
        <p:spPr>
          <a:xfrm>
            <a:off x="5486400" y="6045731"/>
            <a:ext cx="2743199" cy="0"/>
          </a:xfrm>
          <a:prstGeom prst="straightConnector1">
            <a:avLst/>
          </a:prstGeom>
          <a:noFill/>
          <a:ln w="15875" cap="flat" cmpd="sng">
            <a:solidFill>
              <a:srgbClr val="A5A5A5"/>
            </a:solidFill>
            <a:prstDash val="solid"/>
            <a:round/>
            <a:headEnd type="none" w="med" len="med"/>
            <a:tailEnd type="none" w="med" len="med"/>
          </a:ln>
        </p:spPr>
      </p:cxnSp>
      <p:sp>
        <p:nvSpPr>
          <p:cNvPr id="4" name="Rectangle 1"/>
          <p:cNvSpPr>
            <a:spLocks noChangeArrowheads="1"/>
          </p:cNvSpPr>
          <p:nvPr/>
        </p:nvSpPr>
        <p:spPr bwMode="auto">
          <a:xfrm>
            <a:off x="-2944585" y="1687739"/>
            <a:ext cx="9144000" cy="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222222"/>
                </a:solidFill>
                <a:effectLst/>
                <a:latin typeface="Arial" panose="020B0604020202020204" pitchFamily="34" charset="0"/>
                <a:cs typeface="Arial" panose="020B0604020202020204" pitchFamily="34" charset="0"/>
              </a:rPr>
            </a:br>
            <a:endParaRPr kumimoji="0" lang="en-US" altLang="en-US" sz="1800" b="0" i="0" u="none" strike="noStrike" cap="none" normalizeH="0" baseline="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a:stretch>
            <a:fillRect/>
          </a:stretch>
        </p:blipFill>
        <p:spPr>
          <a:xfrm>
            <a:off x="6857999" y="6406841"/>
            <a:ext cx="1737511" cy="377985"/>
          </a:xfrm>
          <a:prstGeom prst="rect">
            <a:avLst/>
          </a:prstGeom>
        </p:spPr>
      </p:pic>
      <p:sp>
        <p:nvSpPr>
          <p:cNvPr id="12" name="Shape 96"/>
          <p:cNvSpPr txBox="1">
            <a:spLocks/>
          </p:cNvSpPr>
          <p:nvPr/>
        </p:nvSpPr>
        <p:spPr>
          <a:xfrm>
            <a:off x="761999" y="6269374"/>
            <a:ext cx="4472609" cy="365125"/>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None/>
              <a:defRPr sz="13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None/>
              <a:defRPr sz="1800" b="0" i="0" u="none" strike="noStrike" cap="none">
                <a:solidFill>
                  <a:schemeClr val="dk1"/>
                </a:solidFill>
                <a:latin typeface="Calibri"/>
                <a:ea typeface="Calibri"/>
                <a:cs typeface="Calibri"/>
                <a:sym typeface="Calibri"/>
              </a:defRPr>
            </a:lvl9pPr>
          </a:lstStyle>
          <a:p>
            <a:pPr algn="l">
              <a:buSzPct val="25000"/>
            </a:pPr>
            <a:r>
              <a:rPr lang="en-US" sz="1500" dirty="0"/>
              <a:t>Team Members: </a:t>
            </a:r>
            <a:r>
              <a:rPr lang="en-US" sz="1500" dirty="0" err="1"/>
              <a:t>Ankur</a:t>
            </a:r>
            <a:r>
              <a:rPr lang="en-US" sz="1500" dirty="0"/>
              <a:t> Chaudhary , Christina Wei, Janul Hernandez, and Peter Meijer</a:t>
            </a:r>
          </a:p>
        </p:txBody>
      </p:sp>
      <p:pic>
        <p:nvPicPr>
          <p:cNvPr id="5" name="Picture 4"/>
          <p:cNvPicPr>
            <a:picLocks noChangeAspect="1"/>
          </p:cNvPicPr>
          <p:nvPr/>
        </p:nvPicPr>
        <p:blipFill>
          <a:blip r:embed="rId4"/>
          <a:stretch>
            <a:fillRect/>
          </a:stretch>
        </p:blipFill>
        <p:spPr>
          <a:xfrm>
            <a:off x="163124" y="278624"/>
            <a:ext cx="8836946" cy="3308939"/>
          </a:xfrm>
          <a:prstGeom prst="rect">
            <a:avLst/>
          </a:prstGeom>
        </p:spPr>
      </p:pic>
    </p:spTree>
    <p:extLst>
      <p:ext uri="{BB962C8B-B14F-4D97-AF65-F5344CB8AC3E}">
        <p14:creationId xmlns:p14="http://schemas.microsoft.com/office/powerpoint/2010/main" val="3680825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Topics Through 3 Debates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10</a:t>
            </a:fld>
            <a:endParaRPr lang="en-US" sz="1300" b="0" i="0" u="none" strike="noStrike" cap="none" dirty="0">
              <a:solidFill>
                <a:srgbClr val="888888"/>
              </a:solidFill>
              <a:latin typeface="Calibri"/>
              <a:ea typeface="Calibri"/>
              <a:cs typeface="Calibri"/>
              <a:sym typeface="Calibri"/>
            </a:endParaRPr>
          </a:p>
        </p:txBody>
      </p:sp>
      <p:pic>
        <p:nvPicPr>
          <p:cNvPr id="5" name="Picture 4"/>
          <p:cNvPicPr>
            <a:picLocks noChangeAspect="1"/>
          </p:cNvPicPr>
          <p:nvPr/>
        </p:nvPicPr>
        <p:blipFill>
          <a:blip r:embed="rId2"/>
          <a:stretch>
            <a:fillRect/>
          </a:stretch>
        </p:blipFill>
        <p:spPr>
          <a:xfrm>
            <a:off x="59267" y="1731476"/>
            <a:ext cx="4782536" cy="3634274"/>
          </a:xfrm>
          <a:prstGeom prst="rect">
            <a:avLst/>
          </a:prstGeom>
        </p:spPr>
      </p:pic>
      <p:pic>
        <p:nvPicPr>
          <p:cNvPr id="6" name="Picture 5"/>
          <p:cNvPicPr>
            <a:picLocks noChangeAspect="1"/>
          </p:cNvPicPr>
          <p:nvPr/>
        </p:nvPicPr>
        <p:blipFill>
          <a:blip r:embed="rId3"/>
          <a:stretch>
            <a:fillRect/>
          </a:stretch>
        </p:blipFill>
        <p:spPr>
          <a:xfrm>
            <a:off x="4917532" y="1642531"/>
            <a:ext cx="4226468" cy="3830068"/>
          </a:xfrm>
          <a:prstGeom prst="rect">
            <a:avLst/>
          </a:prstGeom>
        </p:spPr>
      </p:pic>
    </p:spTree>
    <p:extLst>
      <p:ext uri="{BB962C8B-B14F-4D97-AF65-F5344CB8AC3E}">
        <p14:creationId xmlns:p14="http://schemas.microsoft.com/office/powerpoint/2010/main" val="669889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Trump Main Focus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11</a:t>
            </a:fld>
            <a:endParaRPr lang="en-US" sz="1300" b="0" i="0" u="none" strike="noStrike" cap="none" dirty="0">
              <a:solidFill>
                <a:srgbClr val="888888"/>
              </a:solidFill>
              <a:latin typeface="Calibri"/>
              <a:ea typeface="Calibri"/>
              <a:cs typeface="Calibri"/>
              <a:sym typeface="Calibri"/>
            </a:endParaRPr>
          </a:p>
        </p:txBody>
      </p:sp>
      <p:pic>
        <p:nvPicPr>
          <p:cNvPr id="5" name="Picture 4"/>
          <p:cNvPicPr>
            <a:picLocks noChangeAspect="1"/>
          </p:cNvPicPr>
          <p:nvPr/>
        </p:nvPicPr>
        <p:blipFill>
          <a:blip r:embed="rId2"/>
          <a:stretch>
            <a:fillRect/>
          </a:stretch>
        </p:blipFill>
        <p:spPr>
          <a:xfrm>
            <a:off x="106279" y="1299677"/>
            <a:ext cx="8951503" cy="3418373"/>
          </a:xfrm>
          <a:prstGeom prst="rect">
            <a:avLst/>
          </a:prstGeom>
        </p:spPr>
      </p:pic>
      <p:sp>
        <p:nvSpPr>
          <p:cNvPr id="6" name="TextBox 5"/>
          <p:cNvSpPr txBox="1"/>
          <p:nvPr/>
        </p:nvSpPr>
        <p:spPr>
          <a:xfrm>
            <a:off x="1191897" y="5018660"/>
            <a:ext cx="735330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Common theme of the people not being happy.</a:t>
            </a:r>
          </a:p>
          <a:p>
            <a:pPr marL="285750" indent="-285750">
              <a:buFont typeface="Arial" panose="020B0604020202020204" pitchFamily="34" charset="0"/>
              <a:buChar char="•"/>
            </a:pPr>
            <a:r>
              <a:rPr lang="en-US" sz="1600" dirty="0"/>
              <a:t>Denouncing government veterans and current GOP establishment.</a:t>
            </a:r>
          </a:p>
        </p:txBody>
      </p:sp>
    </p:spTree>
    <p:extLst>
      <p:ext uri="{BB962C8B-B14F-4D97-AF65-F5344CB8AC3E}">
        <p14:creationId xmlns:p14="http://schemas.microsoft.com/office/powerpoint/2010/main" val="2981335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8" name="Shape 178"/>
          <p:cNvSpPr txBox="1">
            <a:spLocks noGrp="1"/>
          </p:cNvSpPr>
          <p:nvPr>
            <p:ph type="sldNum" idx="12"/>
          </p:nvPr>
        </p:nvSpPr>
        <p:spPr>
          <a:xfrm>
            <a:off x="6019798" y="6384657"/>
            <a:ext cx="52052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12</a:t>
            </a:fld>
            <a:endParaRPr lang="en-US" sz="1300" b="0" i="0" u="none" strike="noStrike" cap="none">
              <a:solidFill>
                <a:srgbClr val="888888"/>
              </a:solidFill>
              <a:latin typeface="Calibri"/>
              <a:ea typeface="Calibri"/>
              <a:cs typeface="Calibri"/>
              <a:sym typeface="Calibri"/>
            </a:endParaRPr>
          </a:p>
        </p:txBody>
      </p:sp>
      <p:sp>
        <p:nvSpPr>
          <p:cNvPr id="179" name="Shape 179"/>
          <p:cNvSpPr/>
          <p:nvPr/>
        </p:nvSpPr>
        <p:spPr>
          <a:xfrm>
            <a:off x="990600" y="2894469"/>
            <a:ext cx="7543800" cy="685800"/>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What Do the Debates Say?</a:t>
            </a:r>
          </a:p>
        </p:txBody>
      </p:sp>
      <p:sp>
        <p:nvSpPr>
          <p:cNvPr id="180" name="Shape 180"/>
          <p:cNvSpPr/>
          <p:nvPr/>
        </p:nvSpPr>
        <p:spPr>
          <a:xfrm>
            <a:off x="990600" y="3743589"/>
            <a:ext cx="7543800" cy="692106"/>
          </a:xfrm>
          <a:prstGeom prst="homePlate">
            <a:avLst>
              <a:gd name="adj" fmla="val 50000"/>
            </a:avLst>
          </a:prstGeom>
          <a:solidFill>
            <a:srgbClr val="FF0000"/>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Public Sentiment</a:t>
            </a:r>
          </a:p>
        </p:txBody>
      </p:sp>
      <p:sp>
        <p:nvSpPr>
          <p:cNvPr id="10" name="Shape 180"/>
          <p:cNvSpPr/>
          <p:nvPr/>
        </p:nvSpPr>
        <p:spPr>
          <a:xfrm>
            <a:off x="990600" y="4646815"/>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Conclusion</a:t>
            </a:r>
          </a:p>
        </p:txBody>
      </p:sp>
      <p:sp>
        <p:nvSpPr>
          <p:cNvPr id="11" name="Shape 180"/>
          <p:cNvSpPr/>
          <p:nvPr/>
        </p:nvSpPr>
        <p:spPr>
          <a:xfrm>
            <a:off x="990600" y="1974882"/>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Project Process</a:t>
            </a:r>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679510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Trump: Top 5 Negative and Positive Tweets</a:t>
            </a:r>
          </a:p>
        </p:txBody>
      </p:sp>
      <p:sp>
        <p:nvSpPr>
          <p:cNvPr id="4" name="Slide Number Placeholder 3"/>
          <p:cNvSpPr>
            <a:spLocks noGrp="1"/>
          </p:cNvSpPr>
          <p:nvPr>
            <p:ph type="sldNum" idx="12"/>
          </p:nvPr>
        </p:nvSpPr>
        <p:spPr>
          <a:xfrm>
            <a:off x="6019798" y="7006117"/>
            <a:ext cx="520521" cy="365125"/>
          </a:xfrm>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13</a:t>
            </a:fld>
            <a:endParaRPr lang="en-US" sz="1300" b="0" i="0" u="none" strike="noStrike" cap="none" dirty="0">
              <a:solidFill>
                <a:srgbClr val="888888"/>
              </a:solidFill>
              <a:latin typeface="Calibri"/>
              <a:ea typeface="Calibri"/>
              <a:cs typeface="Calibri"/>
              <a:sym typeface="Calibri"/>
            </a:endParaRPr>
          </a:p>
        </p:txBody>
      </p:sp>
      <p:graphicFrame>
        <p:nvGraphicFramePr>
          <p:cNvPr id="3" name="Table 2"/>
          <p:cNvGraphicFramePr>
            <a:graphicFrameLocks noGrp="1"/>
          </p:cNvGraphicFramePr>
          <p:nvPr>
            <p:extLst>
              <p:ext uri="{D42A27DB-BD31-4B8C-83A1-F6EECF244321}">
                <p14:modId xmlns:p14="http://schemas.microsoft.com/office/powerpoint/2010/main" val="263688213"/>
              </p:ext>
            </p:extLst>
          </p:nvPr>
        </p:nvGraphicFramePr>
        <p:xfrm>
          <a:off x="168378" y="1347591"/>
          <a:ext cx="4376207" cy="2479040"/>
        </p:xfrm>
        <a:graphic>
          <a:graphicData uri="http://schemas.openxmlformats.org/drawingml/2006/table">
            <a:tbl>
              <a:tblPr firstRow="1" bandRow="1">
                <a:tableStyleId>{FE33A13D-CC80-48C9-B91A-660B9EE31FE0}</a:tableStyleId>
              </a:tblPr>
              <a:tblGrid>
                <a:gridCol w="449802">
                  <a:extLst>
                    <a:ext uri="{9D8B030D-6E8A-4147-A177-3AD203B41FA5}">
                      <a16:colId xmlns:a16="http://schemas.microsoft.com/office/drawing/2014/main" val="20000"/>
                    </a:ext>
                  </a:extLst>
                </a:gridCol>
                <a:gridCol w="3926405">
                  <a:extLst>
                    <a:ext uri="{9D8B030D-6E8A-4147-A177-3AD203B41FA5}">
                      <a16:colId xmlns:a16="http://schemas.microsoft.com/office/drawing/2014/main" val="20001"/>
                    </a:ext>
                  </a:extLst>
                </a:gridCol>
              </a:tblGrid>
              <a:tr h="243037">
                <a:tc gridSpan="2">
                  <a:txBody>
                    <a:bodyPr/>
                    <a:lstStyle/>
                    <a:p>
                      <a:pPr algn="ctr"/>
                      <a:r>
                        <a:rPr lang="en-US" sz="1800" b="1" dirty="0">
                          <a:latin typeface="Calibri"/>
                          <a:cs typeface="Calibri"/>
                        </a:rPr>
                        <a:t>POSITIVE</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00FF00"/>
                    </a:solidFill>
                  </a:tcPr>
                </a:tc>
                <a:tc hMerge="1">
                  <a:txBody>
                    <a:bodyPr/>
                    <a:lstStyle/>
                    <a:p>
                      <a:endParaRPr lang="en-US" sz="2500" b="1" dirty="0">
                        <a:latin typeface="Calibri"/>
                        <a:cs typeface="Calibri"/>
                      </a:endParaRPr>
                    </a:p>
                  </a:txBody>
                  <a:tcPr anchor="ctr"/>
                </a:tc>
                <a:extLst>
                  <a:ext uri="{0D108BD9-81ED-4DB2-BD59-A6C34878D82A}">
                    <a16:rowId xmlns:a16="http://schemas.microsoft.com/office/drawing/2014/main" val="10000"/>
                  </a:ext>
                </a:extLst>
              </a:tr>
              <a:tr h="370840">
                <a:tc>
                  <a:txBody>
                    <a:bodyPr/>
                    <a:lstStyle/>
                    <a:p>
                      <a:pPr algn="ctr"/>
                      <a:r>
                        <a:rPr lang="en-US" sz="1200" b="1" dirty="0">
                          <a:latin typeface="Calibri"/>
                          <a:cs typeface="Calibri"/>
                        </a:rPr>
                        <a:t>1</a:t>
                      </a:r>
                    </a:p>
                  </a:txBody>
                  <a:tcPr anchor="ctr">
                    <a:lnT w="12700" cmpd="sng">
                      <a:noFill/>
                      <a:prstDash val="solid"/>
                    </a:lnT>
                  </a:tcPr>
                </a:tc>
                <a:tc>
                  <a:txBody>
                    <a:bodyPr/>
                    <a:lstStyle/>
                    <a:p>
                      <a:r>
                        <a:rPr lang="en-US" sz="1200" dirty="0">
                          <a:latin typeface="Calibri"/>
                          <a:cs typeface="Calibri"/>
                        </a:rPr>
                        <a:t>Whoever made this Trump v. Manson. http://</a:t>
                      </a:r>
                      <a:r>
                        <a:rPr lang="en-US" sz="1200" dirty="0" err="1">
                          <a:latin typeface="Calibri"/>
                          <a:cs typeface="Calibri"/>
                        </a:rPr>
                        <a:t>t.co</a:t>
                      </a:r>
                      <a:r>
                        <a:rPr lang="en-US" sz="1200" dirty="0">
                          <a:latin typeface="Calibri"/>
                          <a:cs typeface="Calibri"/>
                        </a:rPr>
                        <a:t>/ztUx36aY1c</a:t>
                      </a:r>
                    </a:p>
                  </a:txBody>
                  <a:tcPr anchor="ctr">
                    <a:lnT w="12700" cmpd="sng">
                      <a:noFill/>
                      <a:prstDash val="solid"/>
                    </a:lnT>
                  </a:tcPr>
                </a:tc>
                <a:extLst>
                  <a:ext uri="{0D108BD9-81ED-4DB2-BD59-A6C34878D82A}">
                    <a16:rowId xmlns:a16="http://schemas.microsoft.com/office/drawing/2014/main" val="10001"/>
                  </a:ext>
                </a:extLst>
              </a:tr>
              <a:tr h="370840">
                <a:tc>
                  <a:txBody>
                    <a:bodyPr/>
                    <a:lstStyle/>
                    <a:p>
                      <a:pPr algn="ctr"/>
                      <a:r>
                        <a:rPr lang="en-US" sz="1200" b="1" dirty="0">
                          <a:latin typeface="Calibri"/>
                          <a:cs typeface="Calibri"/>
                        </a:rPr>
                        <a:t>2</a:t>
                      </a:r>
                    </a:p>
                  </a:txBody>
                  <a:tcPr anchor="ctr"/>
                </a:tc>
                <a:tc>
                  <a:txBody>
                    <a:bodyPr/>
                    <a:lstStyle/>
                    <a:p>
                      <a:r>
                        <a:rPr lang="en-US" sz="1200" dirty="0">
                          <a:latin typeface="Calibri"/>
                          <a:cs typeface="Calibri"/>
                        </a:rPr>
                        <a:t>Mexicans</a:t>
                      </a:r>
                      <a:r>
                        <a:rPr lang="en-US" sz="1200" baseline="0" dirty="0">
                          <a:latin typeface="Calibri"/>
                          <a:cs typeface="Calibri"/>
                        </a:rPr>
                        <a:t> and Black People teaming up against Donald Trump BOY LIFE BEAUTIFUL RN MY NIGGA</a:t>
                      </a:r>
                      <a:endParaRPr lang="en-US" sz="1200" dirty="0">
                        <a:latin typeface="Calibri"/>
                        <a:cs typeface="Calibri"/>
                      </a:endParaRPr>
                    </a:p>
                  </a:txBody>
                  <a:tcPr anchor="ctr"/>
                </a:tc>
                <a:extLst>
                  <a:ext uri="{0D108BD9-81ED-4DB2-BD59-A6C34878D82A}">
                    <a16:rowId xmlns:a16="http://schemas.microsoft.com/office/drawing/2014/main" val="10002"/>
                  </a:ext>
                </a:extLst>
              </a:tr>
              <a:tr h="370840">
                <a:tc>
                  <a:txBody>
                    <a:bodyPr/>
                    <a:lstStyle/>
                    <a:p>
                      <a:pPr algn="ctr"/>
                      <a:r>
                        <a:rPr lang="en-US" sz="1200" b="1" dirty="0">
                          <a:latin typeface="Calibri"/>
                          <a:cs typeface="Calibri"/>
                        </a:rPr>
                        <a:t>3</a:t>
                      </a:r>
                    </a:p>
                  </a:txBody>
                  <a:tcPr anchor="ctr"/>
                </a:tc>
                <a:tc>
                  <a:txBody>
                    <a:bodyPr/>
                    <a:lstStyle/>
                    <a:p>
                      <a:r>
                        <a:rPr lang="en-US" sz="1200" dirty="0">
                          <a:latin typeface="Calibri"/>
                          <a:cs typeface="Calibri"/>
                        </a:rPr>
                        <a:t>I’m a Veteran. I was born in Mexico</a:t>
                      </a:r>
                    </a:p>
                  </a:txBody>
                  <a:tcPr anchor="ctr"/>
                </a:tc>
                <a:extLst>
                  <a:ext uri="{0D108BD9-81ED-4DB2-BD59-A6C34878D82A}">
                    <a16:rowId xmlns:a16="http://schemas.microsoft.com/office/drawing/2014/main" val="10003"/>
                  </a:ext>
                </a:extLst>
              </a:tr>
              <a:tr h="370840">
                <a:tc>
                  <a:txBody>
                    <a:bodyPr/>
                    <a:lstStyle/>
                    <a:p>
                      <a:pPr algn="ctr"/>
                      <a:r>
                        <a:rPr lang="en-US" sz="1200" b="1" dirty="0">
                          <a:latin typeface="Calibri"/>
                          <a:cs typeface="Calibri"/>
                        </a:rPr>
                        <a:t>4</a:t>
                      </a:r>
                    </a:p>
                  </a:txBody>
                  <a:tcPr anchor="ctr"/>
                </a:tc>
                <a:tc>
                  <a:txBody>
                    <a:bodyPr/>
                    <a:lstStyle/>
                    <a:p>
                      <a:r>
                        <a:rPr lang="en-US" sz="1200" dirty="0">
                          <a:latin typeface="Calibri"/>
                          <a:cs typeface="Calibri"/>
                        </a:rPr>
                        <a:t>Thank you Wilkes-Barre #</a:t>
                      </a:r>
                      <a:r>
                        <a:rPr lang="en-US" sz="1200" dirty="0" err="1">
                          <a:latin typeface="Calibri"/>
                          <a:cs typeface="Calibri"/>
                        </a:rPr>
                        <a:t>MakeAmericaGreatAgain</a:t>
                      </a:r>
                      <a:r>
                        <a:rPr lang="en-US" sz="1200" dirty="0">
                          <a:latin typeface="Calibri"/>
                          <a:cs typeface="Calibri"/>
                        </a:rPr>
                        <a:t> #Trump2016</a:t>
                      </a:r>
                      <a:r>
                        <a:rPr lang="en-US" sz="1200" baseline="0" dirty="0">
                          <a:latin typeface="Calibri"/>
                          <a:cs typeface="Calibri"/>
                        </a:rPr>
                        <a:t> https://</a:t>
                      </a:r>
                      <a:r>
                        <a:rPr lang="en-US" sz="1200" baseline="0" dirty="0" err="1">
                          <a:latin typeface="Calibri"/>
                          <a:cs typeface="Calibri"/>
                        </a:rPr>
                        <a:t>t.co</a:t>
                      </a:r>
                      <a:r>
                        <a:rPr lang="en-US" sz="1200" baseline="0" dirty="0">
                          <a:latin typeface="Calibri"/>
                          <a:cs typeface="Calibri"/>
                        </a:rPr>
                        <a:t>/</a:t>
                      </a:r>
                      <a:r>
                        <a:rPr lang="en-US" sz="1200" baseline="0" dirty="0" err="1">
                          <a:latin typeface="Calibri"/>
                          <a:cs typeface="Calibri"/>
                        </a:rPr>
                        <a:t>FJbNlidwJF</a:t>
                      </a:r>
                      <a:endParaRPr lang="en-US" sz="1200" dirty="0">
                        <a:latin typeface="Calibri"/>
                        <a:cs typeface="Calibri"/>
                      </a:endParaRPr>
                    </a:p>
                  </a:txBody>
                  <a:tcPr anchor="ctr"/>
                </a:tc>
                <a:extLst>
                  <a:ext uri="{0D108BD9-81ED-4DB2-BD59-A6C34878D82A}">
                    <a16:rowId xmlns:a16="http://schemas.microsoft.com/office/drawing/2014/main" val="10004"/>
                  </a:ext>
                </a:extLst>
              </a:tr>
              <a:tr h="370840">
                <a:tc>
                  <a:txBody>
                    <a:bodyPr/>
                    <a:lstStyle/>
                    <a:p>
                      <a:pPr algn="ctr"/>
                      <a:r>
                        <a:rPr lang="en-US" sz="1200" b="1" dirty="0">
                          <a:latin typeface="Calibri"/>
                          <a:cs typeface="Calibri"/>
                        </a:rPr>
                        <a:t>5</a:t>
                      </a:r>
                    </a:p>
                  </a:txBody>
                  <a:tcPr anchor="ctr"/>
                </a:tc>
                <a:tc>
                  <a:txBody>
                    <a:bodyPr/>
                    <a:lstStyle/>
                    <a:p>
                      <a:r>
                        <a:rPr lang="en-US" sz="1200" dirty="0">
                          <a:latin typeface="Calibri"/>
                          <a:cs typeface="Calibri"/>
                        </a:rPr>
                        <a:t>Wilkes </a:t>
                      </a:r>
                      <a:r>
                        <a:rPr lang="en-US" sz="1200" dirty="0" err="1">
                          <a:latin typeface="Calibri"/>
                          <a:cs typeface="Calibri"/>
                        </a:rPr>
                        <a:t>Barre</a:t>
                      </a:r>
                      <a:endParaRPr lang="en-US" sz="1200" dirty="0">
                        <a:latin typeface="Calibri"/>
                        <a:cs typeface="Calibri"/>
                      </a:endParaRPr>
                    </a:p>
                  </a:txBody>
                  <a:tcPr anchor="ctr"/>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011960482"/>
              </p:ext>
            </p:extLst>
          </p:nvPr>
        </p:nvGraphicFramePr>
        <p:xfrm>
          <a:off x="4607352" y="1345096"/>
          <a:ext cx="4361592" cy="2661920"/>
        </p:xfrm>
        <a:graphic>
          <a:graphicData uri="http://schemas.openxmlformats.org/drawingml/2006/table">
            <a:tbl>
              <a:tblPr firstRow="1" bandRow="1">
                <a:tableStyleId>{FE33A13D-CC80-48C9-B91A-660B9EE31FE0}</a:tableStyleId>
              </a:tblPr>
              <a:tblGrid>
                <a:gridCol w="448301">
                  <a:extLst>
                    <a:ext uri="{9D8B030D-6E8A-4147-A177-3AD203B41FA5}">
                      <a16:colId xmlns:a16="http://schemas.microsoft.com/office/drawing/2014/main" val="20000"/>
                    </a:ext>
                  </a:extLst>
                </a:gridCol>
                <a:gridCol w="3913291">
                  <a:extLst>
                    <a:ext uri="{9D8B030D-6E8A-4147-A177-3AD203B41FA5}">
                      <a16:colId xmlns:a16="http://schemas.microsoft.com/office/drawing/2014/main" val="20001"/>
                    </a:ext>
                  </a:extLst>
                </a:gridCol>
              </a:tblGrid>
              <a:tr h="243037">
                <a:tc gridSpan="2">
                  <a:txBody>
                    <a:bodyPr/>
                    <a:lstStyle/>
                    <a:p>
                      <a:pPr algn="ctr"/>
                      <a:r>
                        <a:rPr lang="en-US" sz="1800" b="1" dirty="0">
                          <a:solidFill>
                            <a:schemeClr val="bg1"/>
                          </a:solidFill>
                          <a:latin typeface="Calibri"/>
                          <a:cs typeface="Calibri"/>
                        </a:rPr>
                        <a:t>NEGATIVE</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FF0000"/>
                    </a:solidFill>
                  </a:tcPr>
                </a:tc>
                <a:tc hMerge="1">
                  <a:txBody>
                    <a:bodyPr/>
                    <a:lstStyle/>
                    <a:p>
                      <a:endParaRPr lang="en-US" sz="2500" b="1" dirty="0">
                        <a:latin typeface="Calibri"/>
                        <a:cs typeface="Calibri"/>
                      </a:endParaRPr>
                    </a:p>
                  </a:txBody>
                  <a:tcPr anchor="ctr"/>
                </a:tc>
                <a:extLst>
                  <a:ext uri="{0D108BD9-81ED-4DB2-BD59-A6C34878D82A}">
                    <a16:rowId xmlns:a16="http://schemas.microsoft.com/office/drawing/2014/main" val="10000"/>
                  </a:ext>
                </a:extLst>
              </a:tr>
              <a:tr h="370840">
                <a:tc>
                  <a:txBody>
                    <a:bodyPr/>
                    <a:lstStyle/>
                    <a:p>
                      <a:pPr algn="ctr"/>
                      <a:r>
                        <a:rPr lang="en-US" sz="1200" b="1" dirty="0">
                          <a:latin typeface="Calibri"/>
                          <a:cs typeface="Calibri"/>
                        </a:rPr>
                        <a:t>1</a:t>
                      </a:r>
                    </a:p>
                  </a:txBody>
                  <a:tcPr anchor="ctr">
                    <a:lnT w="12700" cmpd="sng">
                      <a:noFill/>
                      <a:prstDash val="solid"/>
                    </a:lnT>
                  </a:tcPr>
                </a:tc>
                <a:tc>
                  <a:txBody>
                    <a:bodyPr/>
                    <a:lstStyle/>
                    <a:p>
                      <a:r>
                        <a:rPr lang="en-US" sz="1200" dirty="0">
                          <a:latin typeface="Calibri"/>
                          <a:cs typeface="Calibri"/>
                        </a:rPr>
                        <a:t>I pray and</a:t>
                      </a:r>
                      <a:r>
                        <a:rPr lang="en-US" sz="1200" baseline="0" dirty="0">
                          <a:latin typeface="Calibri"/>
                          <a:cs typeface="Calibri"/>
                        </a:rPr>
                        <a:t> I pray trump doesn’t get elected VOTE…</a:t>
                      </a:r>
                      <a:endParaRPr lang="en-US" sz="1200" dirty="0">
                        <a:latin typeface="Calibri"/>
                        <a:cs typeface="Calibri"/>
                      </a:endParaRPr>
                    </a:p>
                  </a:txBody>
                  <a:tcPr anchor="ctr">
                    <a:lnT w="12700" cmpd="sng">
                      <a:noFill/>
                      <a:prstDash val="solid"/>
                    </a:lnT>
                  </a:tcPr>
                </a:tc>
                <a:extLst>
                  <a:ext uri="{0D108BD9-81ED-4DB2-BD59-A6C34878D82A}">
                    <a16:rowId xmlns:a16="http://schemas.microsoft.com/office/drawing/2014/main" val="10001"/>
                  </a:ext>
                </a:extLst>
              </a:tr>
              <a:tr h="370840">
                <a:tc>
                  <a:txBody>
                    <a:bodyPr/>
                    <a:lstStyle/>
                    <a:p>
                      <a:pPr algn="ctr"/>
                      <a:r>
                        <a:rPr lang="en-US" sz="1200" b="1" dirty="0">
                          <a:latin typeface="Calibri"/>
                          <a:cs typeface="Calibri"/>
                        </a:rPr>
                        <a:t>2</a:t>
                      </a:r>
                    </a:p>
                  </a:txBody>
                  <a:tcPr anchor="ctr"/>
                </a:tc>
                <a:tc>
                  <a:txBody>
                    <a:bodyPr/>
                    <a:lstStyle/>
                    <a:p>
                      <a:r>
                        <a:rPr lang="en-US" sz="1200" dirty="0">
                          <a:latin typeface="Calibri"/>
                          <a:cs typeface="Calibri"/>
                        </a:rPr>
                        <a:t>Me: green is like the ugliest</a:t>
                      </a:r>
                      <a:r>
                        <a:rPr lang="en-US" sz="1200" baseline="0" dirty="0">
                          <a:latin typeface="Calibri"/>
                          <a:cs typeface="Calibri"/>
                        </a:rPr>
                        <a:t> color ever</a:t>
                      </a:r>
                    </a:p>
                    <a:p>
                      <a:r>
                        <a:rPr lang="en-US" sz="1200" baseline="0" dirty="0">
                          <a:latin typeface="Calibri"/>
                          <a:cs typeface="Calibri"/>
                        </a:rPr>
                        <a:t>Donald trump: I hate the color green</a:t>
                      </a:r>
                    </a:p>
                    <a:p>
                      <a:r>
                        <a:rPr lang="en-US" sz="1200" baseline="0" dirty="0">
                          <a:latin typeface="Calibri"/>
                          <a:cs typeface="Calibri"/>
                        </a:rPr>
                        <a:t>Me: https://</a:t>
                      </a:r>
                      <a:r>
                        <a:rPr lang="en-US" sz="1200" baseline="0" dirty="0" err="1">
                          <a:latin typeface="Calibri"/>
                          <a:cs typeface="Calibri"/>
                        </a:rPr>
                        <a:t>t.co</a:t>
                      </a:r>
                      <a:r>
                        <a:rPr lang="en-US" sz="1200" baseline="0" dirty="0">
                          <a:latin typeface="Calibri"/>
                          <a:cs typeface="Calibri"/>
                        </a:rPr>
                        <a:t>/ryJcjKm8B1</a:t>
                      </a:r>
                      <a:endParaRPr lang="en-US" sz="1200" dirty="0">
                        <a:latin typeface="Calibri"/>
                        <a:cs typeface="Calibri"/>
                      </a:endParaRPr>
                    </a:p>
                  </a:txBody>
                  <a:tcPr anchor="ctr"/>
                </a:tc>
                <a:extLst>
                  <a:ext uri="{0D108BD9-81ED-4DB2-BD59-A6C34878D82A}">
                    <a16:rowId xmlns:a16="http://schemas.microsoft.com/office/drawing/2014/main" val="10002"/>
                  </a:ext>
                </a:extLst>
              </a:tr>
              <a:tr h="370840">
                <a:tc>
                  <a:txBody>
                    <a:bodyPr/>
                    <a:lstStyle/>
                    <a:p>
                      <a:pPr algn="ctr"/>
                      <a:r>
                        <a:rPr lang="en-US" sz="1200" b="1" dirty="0">
                          <a:latin typeface="Calibri"/>
                          <a:cs typeface="Calibri"/>
                        </a:rPr>
                        <a:t>3</a:t>
                      </a:r>
                    </a:p>
                  </a:txBody>
                  <a:tcPr anchor="ctr"/>
                </a:tc>
                <a:tc>
                  <a:txBody>
                    <a:bodyPr/>
                    <a:lstStyle/>
                    <a:p>
                      <a:r>
                        <a:rPr lang="en-US" sz="1200" dirty="0">
                          <a:latin typeface="Calibri"/>
                          <a:cs typeface="Calibri"/>
                        </a:rPr>
                        <a:t>I’M SCREAMING THEY DROVE PAST A TRUMP RALLY AND PLAYED THIS https://</a:t>
                      </a:r>
                      <a:r>
                        <a:rPr lang="en-US" sz="1200" dirty="0" err="1">
                          <a:latin typeface="Calibri"/>
                          <a:cs typeface="Calibri"/>
                        </a:rPr>
                        <a:t>t.co</a:t>
                      </a:r>
                      <a:r>
                        <a:rPr lang="en-US" sz="1200" dirty="0">
                          <a:latin typeface="Calibri"/>
                          <a:cs typeface="Calibri"/>
                        </a:rPr>
                        <a:t>/gZAnYw1sXs</a:t>
                      </a:r>
                    </a:p>
                  </a:txBody>
                  <a:tcPr anchor="ctr"/>
                </a:tc>
                <a:extLst>
                  <a:ext uri="{0D108BD9-81ED-4DB2-BD59-A6C34878D82A}">
                    <a16:rowId xmlns:a16="http://schemas.microsoft.com/office/drawing/2014/main" val="10003"/>
                  </a:ext>
                </a:extLst>
              </a:tr>
              <a:tr h="370840">
                <a:tc>
                  <a:txBody>
                    <a:bodyPr/>
                    <a:lstStyle/>
                    <a:p>
                      <a:pPr algn="ctr"/>
                      <a:r>
                        <a:rPr lang="en-US" sz="1200" b="1" dirty="0">
                          <a:latin typeface="Calibri"/>
                          <a:cs typeface="Calibri"/>
                        </a:rPr>
                        <a:t>4</a:t>
                      </a:r>
                    </a:p>
                  </a:txBody>
                  <a:tcPr anchor="ctr"/>
                </a:tc>
                <a:tc>
                  <a:txBody>
                    <a:bodyPr/>
                    <a:lstStyle/>
                    <a:p>
                      <a:r>
                        <a:rPr lang="en-US" sz="1200" dirty="0">
                          <a:latin typeface="Calibri"/>
                          <a:cs typeface="Calibri"/>
                        </a:rPr>
                        <a:t>Donald</a:t>
                      </a:r>
                      <a:r>
                        <a:rPr lang="en-US" sz="1200" baseline="0" dirty="0">
                          <a:latin typeface="Calibri"/>
                          <a:cs typeface="Calibri"/>
                        </a:rPr>
                        <a:t> trump </a:t>
                      </a:r>
                      <a:r>
                        <a:rPr lang="en-US" sz="1200" baseline="0" dirty="0" err="1">
                          <a:latin typeface="Calibri"/>
                          <a:cs typeface="Calibri"/>
                        </a:rPr>
                        <a:t>gona</a:t>
                      </a:r>
                      <a:r>
                        <a:rPr lang="en-US" sz="1200" baseline="0" dirty="0">
                          <a:latin typeface="Calibri"/>
                          <a:cs typeface="Calibri"/>
                        </a:rPr>
                        <a:t> deport all the foreign bitches that </a:t>
                      </a:r>
                      <a:r>
                        <a:rPr lang="en-US" sz="1200" baseline="0" dirty="0" err="1">
                          <a:latin typeface="Calibri"/>
                          <a:cs typeface="Calibri"/>
                        </a:rPr>
                        <a:t>yall</a:t>
                      </a:r>
                      <a:r>
                        <a:rPr lang="en-US" sz="1200" baseline="0" dirty="0">
                          <a:latin typeface="Calibri"/>
                          <a:cs typeface="Calibri"/>
                        </a:rPr>
                        <a:t> love fucking</a:t>
                      </a:r>
                      <a:endParaRPr lang="en-US" sz="1200" dirty="0">
                        <a:latin typeface="Calibri"/>
                        <a:cs typeface="Calibri"/>
                      </a:endParaRPr>
                    </a:p>
                  </a:txBody>
                  <a:tcPr anchor="ctr"/>
                </a:tc>
                <a:extLst>
                  <a:ext uri="{0D108BD9-81ED-4DB2-BD59-A6C34878D82A}">
                    <a16:rowId xmlns:a16="http://schemas.microsoft.com/office/drawing/2014/main" val="10004"/>
                  </a:ext>
                </a:extLst>
              </a:tr>
              <a:tr h="370840">
                <a:tc>
                  <a:txBody>
                    <a:bodyPr/>
                    <a:lstStyle/>
                    <a:p>
                      <a:pPr algn="ctr"/>
                      <a:r>
                        <a:rPr lang="en-US" sz="1200" b="1" dirty="0">
                          <a:latin typeface="Calibri"/>
                          <a:cs typeface="Calibri"/>
                        </a:rPr>
                        <a:t>5</a:t>
                      </a:r>
                    </a:p>
                  </a:txBody>
                  <a:tcPr anchor="ctr"/>
                </a:tc>
                <a:tc>
                  <a:txBody>
                    <a:bodyPr/>
                    <a:lstStyle/>
                    <a:p>
                      <a:r>
                        <a:rPr lang="en-US" sz="1200" dirty="0">
                          <a:latin typeface="Calibri"/>
                          <a:cs typeface="Calibri"/>
                        </a:rPr>
                        <a:t>Donald Trump rally </a:t>
                      </a:r>
                      <a:r>
                        <a:rPr lang="en-US" sz="1200" dirty="0" err="1">
                          <a:latin typeface="Calibri"/>
                          <a:cs typeface="Calibri"/>
                        </a:rPr>
                        <a:t>vs</a:t>
                      </a:r>
                      <a:r>
                        <a:rPr lang="en-US" sz="1200" dirty="0">
                          <a:latin typeface="Calibri"/>
                          <a:cs typeface="Calibri"/>
                        </a:rPr>
                        <a:t> Bernie Sanders rally</a:t>
                      </a:r>
                    </a:p>
                  </a:txBody>
                  <a:tcPr anchor="ctr"/>
                </a:tc>
                <a:extLst>
                  <a:ext uri="{0D108BD9-81ED-4DB2-BD59-A6C34878D82A}">
                    <a16:rowId xmlns:a16="http://schemas.microsoft.com/office/drawing/2014/main" val="10005"/>
                  </a:ext>
                </a:extLst>
              </a:tr>
            </a:tbl>
          </a:graphicData>
        </a:graphic>
      </p:graphicFrame>
      <p:pic>
        <p:nvPicPr>
          <p:cNvPr id="7" name="Picture 6"/>
          <p:cNvPicPr>
            <a:picLocks noChangeAspect="1"/>
          </p:cNvPicPr>
          <p:nvPr/>
        </p:nvPicPr>
        <p:blipFill>
          <a:blip r:embed="rId2"/>
          <a:stretch>
            <a:fillRect/>
          </a:stretch>
        </p:blipFill>
        <p:spPr>
          <a:xfrm>
            <a:off x="8183635" y="867415"/>
            <a:ext cx="1037799" cy="1037799"/>
          </a:xfrm>
          <a:prstGeom prst="rect">
            <a:avLst/>
          </a:prstGeom>
        </p:spPr>
      </p:pic>
      <p:pic>
        <p:nvPicPr>
          <p:cNvPr id="12" name="Picture 11"/>
          <p:cNvPicPr>
            <a:picLocks noChangeAspect="1"/>
          </p:cNvPicPr>
          <p:nvPr/>
        </p:nvPicPr>
        <p:blipFill>
          <a:blip r:embed="rId2"/>
          <a:stretch>
            <a:fillRect/>
          </a:stretch>
        </p:blipFill>
        <p:spPr>
          <a:xfrm rot="10800000">
            <a:off x="-74192" y="926878"/>
            <a:ext cx="1037799" cy="1037799"/>
          </a:xfrm>
          <a:prstGeom prst="rect">
            <a:avLst/>
          </a:prstGeom>
        </p:spPr>
      </p:pic>
      <p:pic>
        <p:nvPicPr>
          <p:cNvPr id="8" name="Picture 7"/>
          <p:cNvPicPr>
            <a:picLocks noChangeAspect="1"/>
          </p:cNvPicPr>
          <p:nvPr/>
        </p:nvPicPr>
        <p:blipFill>
          <a:blip r:embed="rId3"/>
          <a:stretch>
            <a:fillRect/>
          </a:stretch>
        </p:blipFill>
        <p:spPr>
          <a:xfrm>
            <a:off x="1220401" y="4081229"/>
            <a:ext cx="2177425" cy="2295478"/>
          </a:xfrm>
          <a:prstGeom prst="rect">
            <a:avLst/>
          </a:prstGeom>
        </p:spPr>
      </p:pic>
      <p:pic>
        <p:nvPicPr>
          <p:cNvPr id="9" name="Picture 8"/>
          <p:cNvPicPr>
            <a:picLocks noChangeAspect="1"/>
          </p:cNvPicPr>
          <p:nvPr/>
        </p:nvPicPr>
        <p:blipFill>
          <a:blip r:embed="rId4"/>
          <a:stretch>
            <a:fillRect/>
          </a:stretch>
        </p:blipFill>
        <p:spPr>
          <a:xfrm>
            <a:off x="5714778" y="4081229"/>
            <a:ext cx="2205811" cy="2215563"/>
          </a:xfrm>
          <a:prstGeom prst="rect">
            <a:avLst/>
          </a:prstGeom>
        </p:spPr>
      </p:pic>
    </p:spTree>
    <p:extLst>
      <p:ext uri="{BB962C8B-B14F-4D97-AF65-F5344CB8AC3E}">
        <p14:creationId xmlns:p14="http://schemas.microsoft.com/office/powerpoint/2010/main" val="2549303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Cruz: Top 5 Negative and Positive Tweets</a:t>
            </a:r>
          </a:p>
        </p:txBody>
      </p:sp>
      <p:sp>
        <p:nvSpPr>
          <p:cNvPr id="4" name="Slide Number Placeholder 3"/>
          <p:cNvSpPr>
            <a:spLocks noGrp="1"/>
          </p:cNvSpPr>
          <p:nvPr>
            <p:ph type="sldNum" idx="12"/>
          </p:nvPr>
        </p:nvSpPr>
        <p:spPr>
          <a:xfrm>
            <a:off x="6060336" y="5778457"/>
            <a:ext cx="311464" cy="222668"/>
          </a:xfrm>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14</a:t>
            </a:fld>
            <a:endParaRPr lang="en-US" sz="1300" b="0" i="0" u="none" strike="noStrike" cap="none" dirty="0">
              <a:solidFill>
                <a:srgbClr val="888888"/>
              </a:solidFill>
              <a:latin typeface="Calibri"/>
              <a:ea typeface="Calibri"/>
              <a:cs typeface="Calibri"/>
              <a:sym typeface="Calibri"/>
            </a:endParaRPr>
          </a:p>
        </p:txBody>
      </p:sp>
      <p:graphicFrame>
        <p:nvGraphicFramePr>
          <p:cNvPr id="3" name="Table 2"/>
          <p:cNvGraphicFramePr>
            <a:graphicFrameLocks noGrp="1"/>
          </p:cNvGraphicFramePr>
          <p:nvPr>
            <p:extLst>
              <p:ext uri="{D42A27DB-BD31-4B8C-83A1-F6EECF244321}">
                <p14:modId xmlns:p14="http://schemas.microsoft.com/office/powerpoint/2010/main" val="2187663612"/>
              </p:ext>
            </p:extLst>
          </p:nvPr>
        </p:nvGraphicFramePr>
        <p:xfrm>
          <a:off x="168378" y="1347591"/>
          <a:ext cx="4376207" cy="2575560"/>
        </p:xfrm>
        <a:graphic>
          <a:graphicData uri="http://schemas.openxmlformats.org/drawingml/2006/table">
            <a:tbl>
              <a:tblPr firstRow="1" bandRow="1">
                <a:tableStyleId>{FE33A13D-CC80-48C9-B91A-660B9EE31FE0}</a:tableStyleId>
              </a:tblPr>
              <a:tblGrid>
                <a:gridCol w="449802">
                  <a:extLst>
                    <a:ext uri="{9D8B030D-6E8A-4147-A177-3AD203B41FA5}">
                      <a16:colId xmlns:a16="http://schemas.microsoft.com/office/drawing/2014/main" val="20000"/>
                    </a:ext>
                  </a:extLst>
                </a:gridCol>
                <a:gridCol w="3926405">
                  <a:extLst>
                    <a:ext uri="{9D8B030D-6E8A-4147-A177-3AD203B41FA5}">
                      <a16:colId xmlns:a16="http://schemas.microsoft.com/office/drawing/2014/main" val="20001"/>
                    </a:ext>
                  </a:extLst>
                </a:gridCol>
              </a:tblGrid>
              <a:tr h="243037">
                <a:tc gridSpan="2">
                  <a:txBody>
                    <a:bodyPr/>
                    <a:lstStyle/>
                    <a:p>
                      <a:pPr algn="ctr"/>
                      <a:r>
                        <a:rPr lang="en-US" sz="1800" b="1" dirty="0">
                          <a:latin typeface="Calibri"/>
                          <a:cs typeface="Calibri"/>
                        </a:rPr>
                        <a:t>POSITIVE</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00FF00"/>
                    </a:solidFill>
                  </a:tcPr>
                </a:tc>
                <a:tc hMerge="1">
                  <a:txBody>
                    <a:bodyPr/>
                    <a:lstStyle/>
                    <a:p>
                      <a:endParaRPr lang="en-US" sz="2500" b="1" dirty="0">
                        <a:latin typeface="Calibri"/>
                        <a:cs typeface="Calibri"/>
                      </a:endParaRPr>
                    </a:p>
                  </a:txBody>
                  <a:tcPr anchor="ctr"/>
                </a:tc>
                <a:extLst>
                  <a:ext uri="{0D108BD9-81ED-4DB2-BD59-A6C34878D82A}">
                    <a16:rowId xmlns:a16="http://schemas.microsoft.com/office/drawing/2014/main" val="10000"/>
                  </a:ext>
                </a:extLst>
              </a:tr>
              <a:tr h="370840">
                <a:tc>
                  <a:txBody>
                    <a:bodyPr/>
                    <a:lstStyle/>
                    <a:p>
                      <a:pPr algn="ctr"/>
                      <a:r>
                        <a:rPr lang="en-US" sz="1200" b="1" dirty="0">
                          <a:latin typeface="Calibri"/>
                          <a:cs typeface="Calibri"/>
                        </a:rPr>
                        <a:t>1</a:t>
                      </a:r>
                    </a:p>
                  </a:txBody>
                  <a:tcPr anchor="ctr">
                    <a:lnT w="12700" cmpd="sng">
                      <a:noFill/>
                      <a:prstDash val="solid"/>
                    </a:lnT>
                  </a:tcPr>
                </a:tc>
                <a:tc>
                  <a:txBody>
                    <a:bodyPr/>
                    <a:lstStyle/>
                    <a:p>
                      <a:r>
                        <a:rPr lang="en-US" sz="1200" dirty="0">
                          <a:latin typeface="Calibri"/>
                          <a:cs typeface="Calibri"/>
                        </a:rPr>
                        <a:t>Ted</a:t>
                      </a:r>
                      <a:r>
                        <a:rPr lang="en-US" sz="1200" baseline="0" dirty="0">
                          <a:latin typeface="Calibri"/>
                          <a:cs typeface="Calibri"/>
                        </a:rPr>
                        <a:t> Cruz understands that step number one is defeating that nasty Washington cartel is owing your electoral successes…</a:t>
                      </a:r>
                      <a:endParaRPr lang="en-US" sz="1200" dirty="0">
                        <a:latin typeface="Calibri"/>
                        <a:cs typeface="Calibri"/>
                      </a:endParaRPr>
                    </a:p>
                  </a:txBody>
                  <a:tcPr anchor="ctr">
                    <a:lnT w="12700" cmpd="sng">
                      <a:noFill/>
                      <a:prstDash val="solid"/>
                    </a:lnT>
                  </a:tcPr>
                </a:tc>
                <a:extLst>
                  <a:ext uri="{0D108BD9-81ED-4DB2-BD59-A6C34878D82A}">
                    <a16:rowId xmlns:a16="http://schemas.microsoft.com/office/drawing/2014/main" val="10001"/>
                  </a:ext>
                </a:extLst>
              </a:tr>
              <a:tr h="370840">
                <a:tc>
                  <a:txBody>
                    <a:bodyPr/>
                    <a:lstStyle/>
                    <a:p>
                      <a:pPr algn="ctr"/>
                      <a:r>
                        <a:rPr lang="en-US" sz="1200" b="1" dirty="0">
                          <a:latin typeface="Calibri"/>
                          <a:cs typeface="Calibri"/>
                        </a:rPr>
                        <a:t>2</a:t>
                      </a:r>
                    </a:p>
                  </a:txBody>
                  <a:tcPr anchor="ctr"/>
                </a:tc>
                <a:tc>
                  <a:txBody>
                    <a:bodyPr/>
                    <a:lstStyle/>
                    <a:p>
                      <a:r>
                        <a:rPr lang="en-US" sz="1200" dirty="0">
                          <a:latin typeface="Calibri"/>
                          <a:cs typeface="Calibri"/>
                        </a:rPr>
                        <a:t>Cruz</a:t>
                      </a:r>
                    </a:p>
                  </a:txBody>
                  <a:tcPr anchor="ctr"/>
                </a:tc>
                <a:extLst>
                  <a:ext uri="{0D108BD9-81ED-4DB2-BD59-A6C34878D82A}">
                    <a16:rowId xmlns:a16="http://schemas.microsoft.com/office/drawing/2014/main" val="10002"/>
                  </a:ext>
                </a:extLst>
              </a:tr>
              <a:tr h="370840">
                <a:tc>
                  <a:txBody>
                    <a:bodyPr/>
                    <a:lstStyle/>
                    <a:p>
                      <a:pPr algn="ctr"/>
                      <a:r>
                        <a:rPr lang="en-US" sz="1200" b="1" dirty="0">
                          <a:latin typeface="Calibri"/>
                          <a:cs typeface="Calibri"/>
                        </a:rPr>
                        <a:t>3</a:t>
                      </a:r>
                    </a:p>
                  </a:txBody>
                  <a:tcPr anchor="ctr"/>
                </a:tc>
                <a:tc>
                  <a:txBody>
                    <a:bodyPr/>
                    <a:lstStyle/>
                    <a:p>
                      <a:r>
                        <a:rPr lang="en-US" sz="1200" dirty="0">
                          <a:latin typeface="Calibri"/>
                          <a:cs typeface="Calibri"/>
                        </a:rPr>
                        <a:t>Now do you believe me</a:t>
                      </a:r>
                      <a:r>
                        <a:rPr lang="en-US" sz="1200" baseline="0" dirty="0">
                          <a:latin typeface="Calibri"/>
                          <a:cs typeface="Calibri"/>
                        </a:rPr>
                        <a:t> that the Cruz campaign is struggling #</a:t>
                      </a:r>
                      <a:r>
                        <a:rPr lang="en-US" sz="1200" baseline="0" dirty="0" err="1">
                          <a:latin typeface="Calibri"/>
                          <a:cs typeface="Calibri"/>
                        </a:rPr>
                        <a:t>TrumpTrain</a:t>
                      </a:r>
                      <a:r>
                        <a:rPr lang="en-US" sz="1200" baseline="0" dirty="0">
                          <a:latin typeface="Calibri"/>
                          <a:cs typeface="Calibri"/>
                        </a:rPr>
                        <a:t> #trump…</a:t>
                      </a:r>
                      <a:endParaRPr lang="en-US" sz="1200" dirty="0">
                        <a:latin typeface="Calibri"/>
                        <a:cs typeface="Calibri"/>
                      </a:endParaRPr>
                    </a:p>
                  </a:txBody>
                  <a:tcPr anchor="ctr"/>
                </a:tc>
                <a:extLst>
                  <a:ext uri="{0D108BD9-81ED-4DB2-BD59-A6C34878D82A}">
                    <a16:rowId xmlns:a16="http://schemas.microsoft.com/office/drawing/2014/main" val="10003"/>
                  </a:ext>
                </a:extLst>
              </a:tr>
              <a:tr h="370840">
                <a:tc>
                  <a:txBody>
                    <a:bodyPr/>
                    <a:lstStyle/>
                    <a:p>
                      <a:pPr algn="ctr"/>
                      <a:r>
                        <a:rPr lang="en-US" sz="1200" b="1" dirty="0">
                          <a:latin typeface="Calibri"/>
                          <a:cs typeface="Calibri"/>
                        </a:rPr>
                        <a:t>4</a:t>
                      </a:r>
                    </a:p>
                  </a:txBody>
                  <a:tcPr anchor="ctr"/>
                </a:tc>
                <a:tc>
                  <a:txBody>
                    <a:bodyPr/>
                    <a:lstStyle/>
                    <a:p>
                      <a:r>
                        <a:rPr lang="en-US" sz="1200" dirty="0">
                          <a:latin typeface="Calibri"/>
                          <a:cs typeface="Calibri"/>
                        </a:rPr>
                        <a:t>On behalf of Trump supporters</a:t>
                      </a:r>
                    </a:p>
                  </a:txBody>
                  <a:tcPr anchor="ctr"/>
                </a:tc>
                <a:extLst>
                  <a:ext uri="{0D108BD9-81ED-4DB2-BD59-A6C34878D82A}">
                    <a16:rowId xmlns:a16="http://schemas.microsoft.com/office/drawing/2014/main" val="10004"/>
                  </a:ext>
                </a:extLst>
              </a:tr>
              <a:tr h="370840">
                <a:tc>
                  <a:txBody>
                    <a:bodyPr/>
                    <a:lstStyle/>
                    <a:p>
                      <a:pPr algn="ctr"/>
                      <a:r>
                        <a:rPr lang="en-US" sz="1200" b="1" dirty="0">
                          <a:latin typeface="Calibri"/>
                          <a:cs typeface="Calibri"/>
                        </a:rPr>
                        <a:t>5</a:t>
                      </a:r>
                    </a:p>
                  </a:txBody>
                  <a:tcPr anchor="ctr"/>
                </a:tc>
                <a:tc>
                  <a:txBody>
                    <a:bodyPr/>
                    <a:lstStyle/>
                    <a:p>
                      <a:r>
                        <a:rPr lang="en-US" sz="1200" dirty="0">
                          <a:latin typeface="Calibri"/>
                          <a:cs typeface="Calibri"/>
                        </a:rPr>
                        <a:t>Sellout? Nah</a:t>
                      </a:r>
                    </a:p>
                  </a:txBody>
                  <a:tcPr anchor="ctr"/>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685910689"/>
              </p:ext>
            </p:extLst>
          </p:nvPr>
        </p:nvGraphicFramePr>
        <p:xfrm>
          <a:off x="4607352" y="1345096"/>
          <a:ext cx="4361592" cy="2565400"/>
        </p:xfrm>
        <a:graphic>
          <a:graphicData uri="http://schemas.openxmlformats.org/drawingml/2006/table">
            <a:tbl>
              <a:tblPr firstRow="1" bandRow="1">
                <a:tableStyleId>{FE33A13D-CC80-48C9-B91A-660B9EE31FE0}</a:tableStyleId>
              </a:tblPr>
              <a:tblGrid>
                <a:gridCol w="448301">
                  <a:extLst>
                    <a:ext uri="{9D8B030D-6E8A-4147-A177-3AD203B41FA5}">
                      <a16:colId xmlns:a16="http://schemas.microsoft.com/office/drawing/2014/main" val="20000"/>
                    </a:ext>
                  </a:extLst>
                </a:gridCol>
                <a:gridCol w="3913291">
                  <a:extLst>
                    <a:ext uri="{9D8B030D-6E8A-4147-A177-3AD203B41FA5}">
                      <a16:colId xmlns:a16="http://schemas.microsoft.com/office/drawing/2014/main" val="20001"/>
                    </a:ext>
                  </a:extLst>
                </a:gridCol>
              </a:tblGrid>
              <a:tr h="243037">
                <a:tc gridSpan="2">
                  <a:txBody>
                    <a:bodyPr/>
                    <a:lstStyle/>
                    <a:p>
                      <a:pPr algn="ctr"/>
                      <a:r>
                        <a:rPr lang="en-US" sz="1800" b="1" dirty="0">
                          <a:solidFill>
                            <a:schemeClr val="bg1"/>
                          </a:solidFill>
                          <a:latin typeface="Calibri"/>
                          <a:cs typeface="Calibri"/>
                        </a:rPr>
                        <a:t>NEGATIVE</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FF0000"/>
                    </a:solidFill>
                  </a:tcPr>
                </a:tc>
                <a:tc hMerge="1">
                  <a:txBody>
                    <a:bodyPr/>
                    <a:lstStyle/>
                    <a:p>
                      <a:endParaRPr lang="en-US" sz="2500" b="1" dirty="0">
                        <a:latin typeface="Calibri"/>
                        <a:cs typeface="Calibri"/>
                      </a:endParaRPr>
                    </a:p>
                  </a:txBody>
                  <a:tcPr anchor="ctr"/>
                </a:tc>
                <a:extLst>
                  <a:ext uri="{0D108BD9-81ED-4DB2-BD59-A6C34878D82A}">
                    <a16:rowId xmlns:a16="http://schemas.microsoft.com/office/drawing/2014/main" val="10000"/>
                  </a:ext>
                </a:extLst>
              </a:tr>
              <a:tr h="370840">
                <a:tc>
                  <a:txBody>
                    <a:bodyPr/>
                    <a:lstStyle/>
                    <a:p>
                      <a:pPr algn="ctr"/>
                      <a:r>
                        <a:rPr lang="en-US" sz="1200" b="1" dirty="0">
                          <a:latin typeface="Calibri"/>
                          <a:cs typeface="Calibri"/>
                        </a:rPr>
                        <a:t>1</a:t>
                      </a:r>
                    </a:p>
                  </a:txBody>
                  <a:tcPr anchor="ctr">
                    <a:lnT w="12700" cmpd="sng">
                      <a:noFill/>
                      <a:prstDash val="solid"/>
                    </a:lnT>
                  </a:tcPr>
                </a:tc>
                <a:tc>
                  <a:txBody>
                    <a:bodyPr/>
                    <a:lstStyle/>
                    <a:p>
                      <a:r>
                        <a:rPr lang="en-US" sz="1200" dirty="0">
                          <a:latin typeface="Calibri"/>
                          <a:cs typeface="Calibri"/>
                        </a:rPr>
                        <a:t>CRUZ CONFRONTED: HOW CAN YOU HAVE DELEGATES WITHOUT A VOTE? https://</a:t>
                      </a:r>
                      <a:r>
                        <a:rPr lang="en-US" sz="1200" dirty="0" err="1">
                          <a:latin typeface="Calibri"/>
                          <a:cs typeface="Calibri"/>
                        </a:rPr>
                        <a:t>t.co</a:t>
                      </a:r>
                      <a:r>
                        <a:rPr lang="en-US" sz="1200" dirty="0">
                          <a:latin typeface="Calibri"/>
                          <a:cs typeface="Calibri"/>
                        </a:rPr>
                        <a:t>/</a:t>
                      </a:r>
                      <a:r>
                        <a:rPr lang="en-US" sz="1200" dirty="0" err="1">
                          <a:latin typeface="Calibri"/>
                          <a:cs typeface="Calibri"/>
                        </a:rPr>
                        <a:t>iUejLichH</a:t>
                      </a:r>
                      <a:endParaRPr lang="en-US" sz="1200" dirty="0">
                        <a:latin typeface="Calibri"/>
                        <a:cs typeface="Calibri"/>
                      </a:endParaRPr>
                    </a:p>
                  </a:txBody>
                  <a:tcPr anchor="ctr">
                    <a:lnT w="12700" cmpd="sng">
                      <a:noFill/>
                      <a:prstDash val="solid"/>
                    </a:lnT>
                  </a:tcPr>
                </a:tc>
                <a:extLst>
                  <a:ext uri="{0D108BD9-81ED-4DB2-BD59-A6C34878D82A}">
                    <a16:rowId xmlns:a16="http://schemas.microsoft.com/office/drawing/2014/main" val="10001"/>
                  </a:ext>
                </a:extLst>
              </a:tr>
              <a:tr h="370840">
                <a:tc>
                  <a:txBody>
                    <a:bodyPr/>
                    <a:lstStyle/>
                    <a:p>
                      <a:pPr algn="ctr"/>
                      <a:r>
                        <a:rPr lang="en-US" sz="1200" b="1" dirty="0">
                          <a:latin typeface="Calibri"/>
                          <a:cs typeface="Calibri"/>
                        </a:rPr>
                        <a:t>2</a:t>
                      </a:r>
                    </a:p>
                  </a:txBody>
                  <a:tcPr anchor="ctr"/>
                </a:tc>
                <a:tc>
                  <a:txBody>
                    <a:bodyPr/>
                    <a:lstStyle/>
                    <a:p>
                      <a:r>
                        <a:rPr lang="en-US" sz="1200" dirty="0">
                          <a:latin typeface="Calibri"/>
                          <a:cs typeface="Calibri"/>
                        </a:rPr>
                        <a:t>Cruz and Kasich should just drop out already #Trump2016 #</a:t>
                      </a:r>
                      <a:r>
                        <a:rPr lang="en-US" sz="1200" dirty="0" err="1">
                          <a:latin typeface="Calibri"/>
                          <a:cs typeface="Calibri"/>
                        </a:rPr>
                        <a:t>VoteTrump</a:t>
                      </a:r>
                      <a:r>
                        <a:rPr lang="en-US" sz="1200" dirty="0">
                          <a:latin typeface="Calibri"/>
                          <a:cs typeface="Calibri"/>
                        </a:rPr>
                        <a:t> #</a:t>
                      </a:r>
                      <a:r>
                        <a:rPr lang="en-US" sz="1200" dirty="0" err="1">
                          <a:latin typeface="Calibri"/>
                          <a:cs typeface="Calibri"/>
                        </a:rPr>
                        <a:t>InPrimary</a:t>
                      </a:r>
                      <a:r>
                        <a:rPr lang="en-US" sz="1200" dirty="0">
                          <a:latin typeface="Calibri"/>
                          <a:cs typeface="Calibri"/>
                        </a:rPr>
                        <a:t> #</a:t>
                      </a:r>
                      <a:r>
                        <a:rPr lang="en-US" sz="1200" dirty="0" err="1">
                          <a:latin typeface="Calibri"/>
                          <a:cs typeface="Calibri"/>
                        </a:rPr>
                        <a:t>MakeAmericaGreatAgain</a:t>
                      </a:r>
                      <a:endParaRPr lang="en-US" sz="1200" dirty="0">
                        <a:latin typeface="Calibri"/>
                        <a:cs typeface="Calibri"/>
                      </a:endParaRPr>
                    </a:p>
                  </a:txBody>
                  <a:tcPr anchor="ctr"/>
                </a:tc>
                <a:extLst>
                  <a:ext uri="{0D108BD9-81ED-4DB2-BD59-A6C34878D82A}">
                    <a16:rowId xmlns:a16="http://schemas.microsoft.com/office/drawing/2014/main" val="10002"/>
                  </a:ext>
                </a:extLst>
              </a:tr>
              <a:tr h="370840">
                <a:tc>
                  <a:txBody>
                    <a:bodyPr/>
                    <a:lstStyle/>
                    <a:p>
                      <a:pPr algn="ctr"/>
                      <a:r>
                        <a:rPr lang="en-US" sz="1200" b="1" dirty="0">
                          <a:latin typeface="Calibri"/>
                          <a:cs typeface="Calibri"/>
                        </a:rPr>
                        <a:t>3</a:t>
                      </a:r>
                    </a:p>
                  </a:txBody>
                  <a:tcPr anchor="ctr"/>
                </a:tc>
                <a:tc>
                  <a:txBody>
                    <a:bodyPr/>
                    <a:lstStyle/>
                    <a:p>
                      <a:r>
                        <a:rPr lang="en-US" sz="1200" dirty="0" err="1">
                          <a:latin typeface="Calibri"/>
                          <a:cs typeface="Calibri"/>
                        </a:rPr>
                        <a:t>Ithe</a:t>
                      </a:r>
                      <a:r>
                        <a:rPr lang="en-US" sz="1200" dirty="0">
                          <a:latin typeface="Calibri"/>
                          <a:cs typeface="Calibri"/>
                        </a:rPr>
                        <a:t> people aren’t happy with the dirty politics Cru is playing. It’s over</a:t>
                      </a:r>
                    </a:p>
                  </a:txBody>
                  <a:tcPr anchor="ctr"/>
                </a:tc>
                <a:extLst>
                  <a:ext uri="{0D108BD9-81ED-4DB2-BD59-A6C34878D82A}">
                    <a16:rowId xmlns:a16="http://schemas.microsoft.com/office/drawing/2014/main" val="10003"/>
                  </a:ext>
                </a:extLst>
              </a:tr>
              <a:tr h="370840">
                <a:tc>
                  <a:txBody>
                    <a:bodyPr/>
                    <a:lstStyle/>
                    <a:p>
                      <a:pPr algn="ctr"/>
                      <a:r>
                        <a:rPr lang="en-US" sz="1200" b="1" dirty="0">
                          <a:latin typeface="Calibri"/>
                          <a:cs typeface="Calibri"/>
                        </a:rPr>
                        <a:t>4</a:t>
                      </a:r>
                    </a:p>
                  </a:txBody>
                  <a:tcPr anchor="ctr"/>
                </a:tc>
                <a:tc>
                  <a:txBody>
                    <a:bodyPr/>
                    <a:lstStyle/>
                    <a:p>
                      <a:r>
                        <a:rPr lang="en-US" sz="1200" dirty="0">
                          <a:latin typeface="Calibri"/>
                          <a:cs typeface="Calibri"/>
                        </a:rPr>
                        <a:t>Cruz on CNN just said</a:t>
                      </a:r>
                    </a:p>
                  </a:txBody>
                  <a:tcPr anchor="ctr"/>
                </a:tc>
                <a:extLst>
                  <a:ext uri="{0D108BD9-81ED-4DB2-BD59-A6C34878D82A}">
                    <a16:rowId xmlns:a16="http://schemas.microsoft.com/office/drawing/2014/main" val="10004"/>
                  </a:ext>
                </a:extLst>
              </a:tr>
              <a:tr h="370840">
                <a:tc>
                  <a:txBody>
                    <a:bodyPr/>
                    <a:lstStyle/>
                    <a:p>
                      <a:pPr algn="ctr"/>
                      <a:r>
                        <a:rPr lang="en-US" sz="1200" b="1" dirty="0">
                          <a:latin typeface="Calibri"/>
                          <a:cs typeface="Calibri"/>
                        </a:rPr>
                        <a:t>5</a:t>
                      </a:r>
                    </a:p>
                  </a:txBody>
                  <a:tcPr anchor="ctr"/>
                </a:tc>
                <a:tc>
                  <a:txBody>
                    <a:bodyPr/>
                    <a:lstStyle/>
                    <a:p>
                      <a:r>
                        <a:rPr lang="en-US" sz="1200" dirty="0">
                          <a:latin typeface="Calibri"/>
                          <a:cs typeface="Calibri"/>
                        </a:rPr>
                        <a:t>RETWEET if you think Cruz and Kasich’s attempt to subvert the popular vote is pathetic! #Trump2016</a:t>
                      </a:r>
                    </a:p>
                  </a:txBody>
                  <a:tcPr anchor="ctr"/>
                </a:tc>
                <a:extLst>
                  <a:ext uri="{0D108BD9-81ED-4DB2-BD59-A6C34878D82A}">
                    <a16:rowId xmlns:a16="http://schemas.microsoft.com/office/drawing/2014/main" val="10005"/>
                  </a:ext>
                </a:extLst>
              </a:tr>
            </a:tbl>
          </a:graphicData>
        </a:graphic>
      </p:graphicFrame>
      <p:pic>
        <p:nvPicPr>
          <p:cNvPr id="7" name="Picture 6"/>
          <p:cNvPicPr>
            <a:picLocks noChangeAspect="1"/>
          </p:cNvPicPr>
          <p:nvPr/>
        </p:nvPicPr>
        <p:blipFill>
          <a:blip r:embed="rId2"/>
          <a:stretch>
            <a:fillRect/>
          </a:stretch>
        </p:blipFill>
        <p:spPr>
          <a:xfrm>
            <a:off x="8183635" y="867415"/>
            <a:ext cx="1037799" cy="1037799"/>
          </a:xfrm>
          <a:prstGeom prst="rect">
            <a:avLst/>
          </a:prstGeom>
        </p:spPr>
      </p:pic>
      <p:pic>
        <p:nvPicPr>
          <p:cNvPr id="12" name="Picture 11"/>
          <p:cNvPicPr>
            <a:picLocks noChangeAspect="1"/>
          </p:cNvPicPr>
          <p:nvPr/>
        </p:nvPicPr>
        <p:blipFill>
          <a:blip r:embed="rId2"/>
          <a:stretch>
            <a:fillRect/>
          </a:stretch>
        </p:blipFill>
        <p:spPr>
          <a:xfrm rot="10800000">
            <a:off x="-74192" y="926878"/>
            <a:ext cx="1037799" cy="1037799"/>
          </a:xfrm>
          <a:prstGeom prst="rect">
            <a:avLst/>
          </a:prstGeom>
        </p:spPr>
      </p:pic>
      <p:pic>
        <p:nvPicPr>
          <p:cNvPr id="8" name="Picture 7"/>
          <p:cNvPicPr>
            <a:picLocks noChangeAspect="1"/>
          </p:cNvPicPr>
          <p:nvPr/>
        </p:nvPicPr>
        <p:blipFill>
          <a:blip r:embed="rId3"/>
          <a:stretch>
            <a:fillRect/>
          </a:stretch>
        </p:blipFill>
        <p:spPr>
          <a:xfrm>
            <a:off x="1136816" y="4126798"/>
            <a:ext cx="1964925" cy="2155340"/>
          </a:xfrm>
          <a:prstGeom prst="rect">
            <a:avLst/>
          </a:prstGeom>
        </p:spPr>
      </p:pic>
      <p:pic>
        <p:nvPicPr>
          <p:cNvPr id="9" name="Picture 8"/>
          <p:cNvPicPr>
            <a:picLocks noChangeAspect="1"/>
          </p:cNvPicPr>
          <p:nvPr/>
        </p:nvPicPr>
        <p:blipFill>
          <a:blip r:embed="rId4"/>
          <a:stretch>
            <a:fillRect/>
          </a:stretch>
        </p:blipFill>
        <p:spPr>
          <a:xfrm>
            <a:off x="5785091" y="4126797"/>
            <a:ext cx="1943565" cy="2155340"/>
          </a:xfrm>
          <a:prstGeom prst="rect">
            <a:avLst/>
          </a:prstGeom>
        </p:spPr>
      </p:pic>
    </p:spTree>
    <p:extLst>
      <p:ext uri="{BB962C8B-B14F-4D97-AF65-F5344CB8AC3E}">
        <p14:creationId xmlns:p14="http://schemas.microsoft.com/office/powerpoint/2010/main" val="1885250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Kasich: Top 5 Negative and Positive Tweets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15</a:t>
            </a:fld>
            <a:endParaRPr lang="en-US" sz="1300" b="0" i="0" u="none" strike="noStrike" cap="none" dirty="0">
              <a:solidFill>
                <a:srgbClr val="888888"/>
              </a:solidFill>
              <a:latin typeface="Calibri"/>
              <a:ea typeface="Calibri"/>
              <a:cs typeface="Calibri"/>
              <a:sym typeface="Calibri"/>
            </a:endParaRPr>
          </a:p>
        </p:txBody>
      </p:sp>
      <p:graphicFrame>
        <p:nvGraphicFramePr>
          <p:cNvPr id="3" name="Table 2"/>
          <p:cNvGraphicFramePr>
            <a:graphicFrameLocks noGrp="1"/>
          </p:cNvGraphicFramePr>
          <p:nvPr>
            <p:extLst>
              <p:ext uri="{D42A27DB-BD31-4B8C-83A1-F6EECF244321}">
                <p14:modId xmlns:p14="http://schemas.microsoft.com/office/powerpoint/2010/main" val="3578592538"/>
              </p:ext>
            </p:extLst>
          </p:nvPr>
        </p:nvGraphicFramePr>
        <p:xfrm>
          <a:off x="168378" y="1347591"/>
          <a:ext cx="4376207" cy="2748280"/>
        </p:xfrm>
        <a:graphic>
          <a:graphicData uri="http://schemas.openxmlformats.org/drawingml/2006/table">
            <a:tbl>
              <a:tblPr firstRow="1" bandRow="1">
                <a:tableStyleId>{FE33A13D-CC80-48C9-B91A-660B9EE31FE0}</a:tableStyleId>
              </a:tblPr>
              <a:tblGrid>
                <a:gridCol w="449802">
                  <a:extLst>
                    <a:ext uri="{9D8B030D-6E8A-4147-A177-3AD203B41FA5}">
                      <a16:colId xmlns:a16="http://schemas.microsoft.com/office/drawing/2014/main" val="20000"/>
                    </a:ext>
                  </a:extLst>
                </a:gridCol>
                <a:gridCol w="3926405">
                  <a:extLst>
                    <a:ext uri="{9D8B030D-6E8A-4147-A177-3AD203B41FA5}">
                      <a16:colId xmlns:a16="http://schemas.microsoft.com/office/drawing/2014/main" val="20001"/>
                    </a:ext>
                  </a:extLst>
                </a:gridCol>
              </a:tblGrid>
              <a:tr h="243037">
                <a:tc gridSpan="2">
                  <a:txBody>
                    <a:bodyPr/>
                    <a:lstStyle/>
                    <a:p>
                      <a:pPr algn="ctr"/>
                      <a:r>
                        <a:rPr lang="en-US" sz="1800" b="1" dirty="0">
                          <a:latin typeface="Calibri"/>
                          <a:cs typeface="Calibri"/>
                        </a:rPr>
                        <a:t>POSITIVE</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00FF00"/>
                    </a:solidFill>
                  </a:tcPr>
                </a:tc>
                <a:tc hMerge="1">
                  <a:txBody>
                    <a:bodyPr/>
                    <a:lstStyle/>
                    <a:p>
                      <a:endParaRPr lang="en-US" sz="2500" b="1" dirty="0">
                        <a:latin typeface="Calibri"/>
                        <a:cs typeface="Calibri"/>
                      </a:endParaRPr>
                    </a:p>
                  </a:txBody>
                  <a:tcPr anchor="ctr"/>
                </a:tc>
                <a:extLst>
                  <a:ext uri="{0D108BD9-81ED-4DB2-BD59-A6C34878D82A}">
                    <a16:rowId xmlns:a16="http://schemas.microsoft.com/office/drawing/2014/main" val="10000"/>
                  </a:ext>
                </a:extLst>
              </a:tr>
              <a:tr h="370840">
                <a:tc>
                  <a:txBody>
                    <a:bodyPr/>
                    <a:lstStyle/>
                    <a:p>
                      <a:pPr algn="ctr"/>
                      <a:r>
                        <a:rPr lang="en-US" sz="1200" b="1" dirty="0">
                          <a:latin typeface="Calibri"/>
                          <a:cs typeface="Calibri"/>
                        </a:rPr>
                        <a:t>1</a:t>
                      </a:r>
                    </a:p>
                  </a:txBody>
                  <a:tcPr anchor="ctr">
                    <a:lnT w="12700" cmpd="sng">
                      <a:noFill/>
                      <a:prstDash val="solid"/>
                    </a:lnT>
                  </a:tcPr>
                </a:tc>
                <a:tc>
                  <a:txBody>
                    <a:bodyPr/>
                    <a:lstStyle/>
                    <a:p>
                      <a:r>
                        <a:rPr lang="en-US" sz="1200" dirty="0">
                          <a:latin typeface="Calibri"/>
                          <a:cs typeface="Calibri"/>
                        </a:rPr>
                        <a:t>Am I crazy </a:t>
                      </a:r>
                      <a:r>
                        <a:rPr lang="en-US" sz="1200" dirty="0" err="1">
                          <a:latin typeface="Calibri"/>
                          <a:cs typeface="Calibri"/>
                        </a:rPr>
                        <a:t>Kasic</a:t>
                      </a:r>
                      <a:endParaRPr lang="en-US" sz="1200" dirty="0">
                        <a:latin typeface="Calibri"/>
                        <a:cs typeface="Calibri"/>
                      </a:endParaRPr>
                    </a:p>
                  </a:txBody>
                  <a:tcPr anchor="ctr">
                    <a:lnT w="12700" cmpd="sng">
                      <a:noFill/>
                      <a:prstDash val="solid"/>
                    </a:lnT>
                  </a:tcPr>
                </a:tc>
                <a:extLst>
                  <a:ext uri="{0D108BD9-81ED-4DB2-BD59-A6C34878D82A}">
                    <a16:rowId xmlns:a16="http://schemas.microsoft.com/office/drawing/2014/main" val="10001"/>
                  </a:ext>
                </a:extLst>
              </a:tr>
              <a:tr h="370840">
                <a:tc>
                  <a:txBody>
                    <a:bodyPr/>
                    <a:lstStyle/>
                    <a:p>
                      <a:pPr algn="ctr"/>
                      <a:r>
                        <a:rPr lang="en-US" sz="1200" b="1" dirty="0">
                          <a:latin typeface="Calibri"/>
                          <a:cs typeface="Calibri"/>
                        </a:rPr>
                        <a:t>2</a:t>
                      </a:r>
                    </a:p>
                  </a:txBody>
                  <a:tcPr anchor="ctr"/>
                </a:tc>
                <a:tc>
                  <a:txBody>
                    <a:bodyPr/>
                    <a:lstStyle/>
                    <a:p>
                      <a:r>
                        <a:rPr lang="en-US" sz="1200" dirty="0">
                          <a:latin typeface="Calibri"/>
                          <a:cs typeface="Calibri"/>
                        </a:rPr>
                        <a:t>RETWEET</a:t>
                      </a:r>
                      <a:r>
                        <a:rPr lang="en-US" sz="1200" baseline="0" dirty="0">
                          <a:latin typeface="Calibri"/>
                          <a:cs typeface="Calibri"/>
                        </a:rPr>
                        <a:t> THIS POLL SO WE CAN GET A BIG PICTURE IDEA!</a:t>
                      </a:r>
                    </a:p>
                    <a:p>
                      <a:r>
                        <a:rPr lang="en-US" sz="1200" baseline="0" dirty="0">
                          <a:latin typeface="Calibri"/>
                          <a:cs typeface="Calibri"/>
                        </a:rPr>
                        <a:t>Cruz and Kasich teaming up makes me…</a:t>
                      </a:r>
                      <a:endParaRPr lang="en-US" sz="1200" dirty="0">
                        <a:latin typeface="Calibri"/>
                        <a:cs typeface="Calibri"/>
                      </a:endParaRPr>
                    </a:p>
                  </a:txBody>
                  <a:tcPr anchor="ctr"/>
                </a:tc>
                <a:extLst>
                  <a:ext uri="{0D108BD9-81ED-4DB2-BD59-A6C34878D82A}">
                    <a16:rowId xmlns:a16="http://schemas.microsoft.com/office/drawing/2014/main" val="10002"/>
                  </a:ext>
                </a:extLst>
              </a:tr>
              <a:tr h="370840">
                <a:tc>
                  <a:txBody>
                    <a:bodyPr/>
                    <a:lstStyle/>
                    <a:p>
                      <a:pPr algn="ctr"/>
                      <a:r>
                        <a:rPr lang="en-US" sz="1200" b="1" dirty="0">
                          <a:latin typeface="Calibri"/>
                          <a:cs typeface="Calibri"/>
                        </a:rPr>
                        <a:t>3</a:t>
                      </a:r>
                    </a:p>
                  </a:txBody>
                  <a:tcPr anchor="ctr"/>
                </a:tc>
                <a:tc>
                  <a:txBody>
                    <a:bodyPr/>
                    <a:lstStyle/>
                    <a:p>
                      <a:r>
                        <a:rPr lang="en-US" sz="1200" dirty="0">
                          <a:latin typeface="Calibri"/>
                          <a:cs typeface="Calibri"/>
                        </a:rPr>
                        <a:t>Cruz</a:t>
                      </a:r>
                    </a:p>
                    <a:p>
                      <a:r>
                        <a:rPr lang="en-US" sz="1200" dirty="0" err="1">
                          <a:latin typeface="Calibri"/>
                          <a:cs typeface="Calibri"/>
                        </a:rPr>
                        <a:t>Kasic</a:t>
                      </a:r>
                      <a:endParaRPr lang="en-US" sz="1200" dirty="0">
                        <a:latin typeface="Calibri"/>
                        <a:cs typeface="Calibri"/>
                      </a:endParaRPr>
                    </a:p>
                  </a:txBody>
                  <a:tcPr anchor="ctr"/>
                </a:tc>
                <a:extLst>
                  <a:ext uri="{0D108BD9-81ED-4DB2-BD59-A6C34878D82A}">
                    <a16:rowId xmlns:a16="http://schemas.microsoft.com/office/drawing/2014/main" val="10003"/>
                  </a:ext>
                </a:extLst>
              </a:tr>
              <a:tr h="370840">
                <a:tc>
                  <a:txBody>
                    <a:bodyPr/>
                    <a:lstStyle/>
                    <a:p>
                      <a:pPr algn="ctr"/>
                      <a:r>
                        <a:rPr lang="en-US" sz="1200" b="1" dirty="0">
                          <a:latin typeface="Calibri"/>
                          <a:cs typeface="Calibri"/>
                        </a:rPr>
                        <a:t>4</a:t>
                      </a:r>
                    </a:p>
                  </a:txBody>
                  <a:tcPr anchor="ctr"/>
                </a:tc>
                <a:tc>
                  <a:txBody>
                    <a:bodyPr/>
                    <a:lstStyle/>
                    <a:p>
                      <a:r>
                        <a:rPr lang="en-US" sz="1200" dirty="0">
                          <a:latin typeface="Calibri"/>
                          <a:cs typeface="Calibri"/>
                        </a:rPr>
                        <a:t>On</a:t>
                      </a:r>
                      <a:r>
                        <a:rPr lang="en-US" sz="1200" baseline="0" dirty="0">
                          <a:latin typeface="Calibri"/>
                          <a:cs typeface="Calibri"/>
                        </a:rPr>
                        <a:t> behalf of Trump supporters</a:t>
                      </a:r>
                    </a:p>
                    <a:p>
                      <a:r>
                        <a:rPr lang="en-US" sz="1200" baseline="0" dirty="0">
                          <a:latin typeface="Calibri"/>
                          <a:cs typeface="Calibri"/>
                        </a:rPr>
                        <a:t>Kasich</a:t>
                      </a:r>
                      <a:endParaRPr lang="en-US" sz="1200" dirty="0">
                        <a:latin typeface="Calibri"/>
                        <a:cs typeface="Calibri"/>
                      </a:endParaRPr>
                    </a:p>
                  </a:txBody>
                  <a:tcPr anchor="ctr"/>
                </a:tc>
                <a:extLst>
                  <a:ext uri="{0D108BD9-81ED-4DB2-BD59-A6C34878D82A}">
                    <a16:rowId xmlns:a16="http://schemas.microsoft.com/office/drawing/2014/main" val="10004"/>
                  </a:ext>
                </a:extLst>
              </a:tr>
              <a:tr h="370840">
                <a:tc>
                  <a:txBody>
                    <a:bodyPr/>
                    <a:lstStyle/>
                    <a:p>
                      <a:pPr algn="ctr"/>
                      <a:r>
                        <a:rPr lang="en-US" sz="1200" b="1" dirty="0">
                          <a:latin typeface="Calibri"/>
                          <a:cs typeface="Calibri"/>
                        </a:rPr>
                        <a:t>5</a:t>
                      </a:r>
                    </a:p>
                  </a:txBody>
                  <a:tcPr anchor="ctr"/>
                </a:tc>
                <a:tc>
                  <a:txBody>
                    <a:bodyPr/>
                    <a:lstStyle/>
                    <a:p>
                      <a:r>
                        <a:rPr lang="en-US" sz="1200" dirty="0">
                          <a:latin typeface="Calibri"/>
                          <a:cs typeface="Calibri"/>
                        </a:rPr>
                        <a:t>#Cruz</a:t>
                      </a:r>
                      <a:r>
                        <a:rPr lang="en-US" sz="1200" baseline="0" dirty="0">
                          <a:latin typeface="Calibri"/>
                          <a:cs typeface="Calibri"/>
                        </a:rPr>
                        <a:t> #Kasich are publicly confessing they’re nothing more than spoilers on behalf of the Establishment – as #Trump expands hi…</a:t>
                      </a:r>
                      <a:endParaRPr lang="en-US" sz="1200" dirty="0">
                        <a:latin typeface="Calibri"/>
                        <a:cs typeface="Calibri"/>
                      </a:endParaRPr>
                    </a:p>
                  </a:txBody>
                  <a:tcPr anchor="ctr"/>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487848544"/>
              </p:ext>
            </p:extLst>
          </p:nvPr>
        </p:nvGraphicFramePr>
        <p:xfrm>
          <a:off x="4607352" y="1345096"/>
          <a:ext cx="4361592" cy="3200400"/>
        </p:xfrm>
        <a:graphic>
          <a:graphicData uri="http://schemas.openxmlformats.org/drawingml/2006/table">
            <a:tbl>
              <a:tblPr firstRow="1" bandRow="1">
                <a:tableStyleId>{FE33A13D-CC80-48C9-B91A-660B9EE31FE0}</a:tableStyleId>
              </a:tblPr>
              <a:tblGrid>
                <a:gridCol w="448301">
                  <a:extLst>
                    <a:ext uri="{9D8B030D-6E8A-4147-A177-3AD203B41FA5}">
                      <a16:colId xmlns:a16="http://schemas.microsoft.com/office/drawing/2014/main" val="20000"/>
                    </a:ext>
                  </a:extLst>
                </a:gridCol>
                <a:gridCol w="3913291">
                  <a:extLst>
                    <a:ext uri="{9D8B030D-6E8A-4147-A177-3AD203B41FA5}">
                      <a16:colId xmlns:a16="http://schemas.microsoft.com/office/drawing/2014/main" val="20001"/>
                    </a:ext>
                  </a:extLst>
                </a:gridCol>
              </a:tblGrid>
              <a:tr h="243037">
                <a:tc gridSpan="2">
                  <a:txBody>
                    <a:bodyPr/>
                    <a:lstStyle/>
                    <a:p>
                      <a:pPr algn="ctr"/>
                      <a:r>
                        <a:rPr lang="en-US" sz="1800" b="1" dirty="0">
                          <a:solidFill>
                            <a:schemeClr val="bg1"/>
                          </a:solidFill>
                          <a:latin typeface="Calibri"/>
                          <a:cs typeface="Calibri"/>
                        </a:rPr>
                        <a:t>NEGATIVE</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FF0000"/>
                    </a:solidFill>
                  </a:tcPr>
                </a:tc>
                <a:tc hMerge="1">
                  <a:txBody>
                    <a:bodyPr/>
                    <a:lstStyle/>
                    <a:p>
                      <a:endParaRPr lang="en-US" sz="2500" b="1" dirty="0">
                        <a:latin typeface="Calibri"/>
                        <a:cs typeface="Calibri"/>
                      </a:endParaRPr>
                    </a:p>
                  </a:txBody>
                  <a:tcPr anchor="ctr"/>
                </a:tc>
                <a:extLst>
                  <a:ext uri="{0D108BD9-81ED-4DB2-BD59-A6C34878D82A}">
                    <a16:rowId xmlns:a16="http://schemas.microsoft.com/office/drawing/2014/main" val="10000"/>
                  </a:ext>
                </a:extLst>
              </a:tr>
              <a:tr h="370840">
                <a:tc>
                  <a:txBody>
                    <a:bodyPr/>
                    <a:lstStyle/>
                    <a:p>
                      <a:pPr algn="ctr"/>
                      <a:r>
                        <a:rPr lang="en-US" sz="1200" b="1" dirty="0">
                          <a:latin typeface="Calibri"/>
                          <a:cs typeface="Calibri"/>
                        </a:rPr>
                        <a:t>1</a:t>
                      </a:r>
                    </a:p>
                  </a:txBody>
                  <a:tcPr anchor="ctr">
                    <a:lnT w="12700" cmpd="sng">
                      <a:noFill/>
                      <a:prstDash val="solid"/>
                    </a:lnT>
                  </a:tcPr>
                </a:tc>
                <a:tc>
                  <a:txBody>
                    <a:bodyPr/>
                    <a:lstStyle/>
                    <a:p>
                      <a:r>
                        <a:rPr lang="en-US" sz="1200" dirty="0" err="1">
                          <a:latin typeface="Calibri"/>
                          <a:cs typeface="Calibri"/>
                        </a:rPr>
                        <a:t>Lyin</a:t>
                      </a:r>
                      <a:r>
                        <a:rPr lang="en-US" sz="1200" dirty="0">
                          <a:latin typeface="Calibri"/>
                          <a:cs typeface="Calibri"/>
                        </a:rPr>
                        <a:t>’ Ted &amp;amp; Lunatic Kasich it will be a cold day inside of a Volcano before @</a:t>
                      </a:r>
                      <a:r>
                        <a:rPr lang="en-US" sz="1200" dirty="0" err="1">
                          <a:latin typeface="Calibri"/>
                          <a:cs typeface="Calibri"/>
                        </a:rPr>
                        <a:t>DiamondandSilk</a:t>
                      </a:r>
                      <a:r>
                        <a:rPr lang="en-US" sz="1200" dirty="0">
                          <a:latin typeface="Calibri"/>
                          <a:cs typeface="Calibri"/>
                        </a:rPr>
                        <a:t> vote for either of you.</a:t>
                      </a:r>
                    </a:p>
                  </a:txBody>
                  <a:tcPr anchor="ctr">
                    <a:lnT w="12700" cmpd="sng">
                      <a:noFill/>
                      <a:prstDash val="solid"/>
                    </a:lnT>
                  </a:tcPr>
                </a:tc>
                <a:extLst>
                  <a:ext uri="{0D108BD9-81ED-4DB2-BD59-A6C34878D82A}">
                    <a16:rowId xmlns:a16="http://schemas.microsoft.com/office/drawing/2014/main" val="10001"/>
                  </a:ext>
                </a:extLst>
              </a:tr>
              <a:tr h="370840">
                <a:tc>
                  <a:txBody>
                    <a:bodyPr/>
                    <a:lstStyle/>
                    <a:p>
                      <a:pPr algn="ctr"/>
                      <a:r>
                        <a:rPr lang="en-US" sz="1200" b="1" dirty="0">
                          <a:latin typeface="Calibri"/>
                          <a:cs typeface="Calibri"/>
                        </a:rPr>
                        <a:t>2</a:t>
                      </a:r>
                    </a:p>
                  </a:txBody>
                  <a:tcPr anchor="ctr"/>
                </a:tc>
                <a:tc>
                  <a:txBody>
                    <a:bodyPr/>
                    <a:lstStyle/>
                    <a:p>
                      <a:r>
                        <a:rPr lang="en-US" sz="1200" dirty="0">
                          <a:latin typeface="Calibri"/>
                          <a:cs typeface="Calibri"/>
                        </a:rPr>
                        <a:t>Should say: Follow taking points in Kasich deal. WE ARE LOSING &amp;amp; WE ARE DESPERATE! Don’t let them see you sweat!</a:t>
                      </a:r>
                    </a:p>
                  </a:txBody>
                  <a:tcPr anchor="ctr"/>
                </a:tc>
                <a:extLst>
                  <a:ext uri="{0D108BD9-81ED-4DB2-BD59-A6C34878D82A}">
                    <a16:rowId xmlns:a16="http://schemas.microsoft.com/office/drawing/2014/main" val="10002"/>
                  </a:ext>
                </a:extLst>
              </a:tr>
              <a:tr h="370840">
                <a:tc>
                  <a:txBody>
                    <a:bodyPr/>
                    <a:lstStyle/>
                    <a:p>
                      <a:pPr algn="ctr"/>
                      <a:r>
                        <a:rPr lang="en-US" sz="1200" b="1" dirty="0">
                          <a:latin typeface="Calibri"/>
                          <a:cs typeface="Calibri"/>
                        </a:rPr>
                        <a:t>3</a:t>
                      </a:r>
                    </a:p>
                  </a:txBody>
                  <a:tcPr anchor="ctr"/>
                </a:tc>
                <a:tc>
                  <a:txBody>
                    <a:bodyPr/>
                    <a:lstStyle/>
                    <a:p>
                      <a:r>
                        <a:rPr lang="en-US" sz="1200" dirty="0">
                          <a:latin typeface="Calibri"/>
                          <a:cs typeface="Calibri"/>
                        </a:rPr>
                        <a:t>Cruz and Kasich </a:t>
                      </a:r>
                      <a:r>
                        <a:rPr lang="en-US" sz="1200" dirty="0" err="1">
                          <a:latin typeface="Calibri"/>
                          <a:cs typeface="Calibri"/>
                        </a:rPr>
                        <a:t>shoul</a:t>
                      </a:r>
                      <a:r>
                        <a:rPr lang="en-US" sz="1200" dirty="0">
                          <a:latin typeface="Calibri"/>
                          <a:cs typeface="Calibri"/>
                        </a:rPr>
                        <a:t> </a:t>
                      </a:r>
                      <a:r>
                        <a:rPr lang="en-US" sz="1200" dirty="0" err="1">
                          <a:latin typeface="Calibri"/>
                          <a:cs typeface="Calibri"/>
                        </a:rPr>
                        <a:t>djust</a:t>
                      </a:r>
                      <a:r>
                        <a:rPr lang="en-US" sz="1200" dirty="0">
                          <a:latin typeface="Calibri"/>
                          <a:cs typeface="Calibri"/>
                        </a:rPr>
                        <a:t> drop out drop out already #Trump2016 #</a:t>
                      </a:r>
                      <a:r>
                        <a:rPr lang="en-US" sz="1200" dirty="0" err="1">
                          <a:latin typeface="Calibri"/>
                          <a:cs typeface="Calibri"/>
                        </a:rPr>
                        <a:t>VoteTrump</a:t>
                      </a:r>
                      <a:r>
                        <a:rPr lang="en-US" sz="1200" dirty="0">
                          <a:latin typeface="Calibri"/>
                          <a:cs typeface="Calibri"/>
                        </a:rPr>
                        <a:t> #</a:t>
                      </a:r>
                      <a:r>
                        <a:rPr lang="en-US" sz="1200" dirty="0" err="1">
                          <a:latin typeface="Calibri"/>
                          <a:cs typeface="Calibri"/>
                        </a:rPr>
                        <a:t>INPrimary</a:t>
                      </a:r>
                      <a:r>
                        <a:rPr lang="en-US" sz="1200" dirty="0">
                          <a:latin typeface="Calibri"/>
                          <a:cs typeface="Calibri"/>
                        </a:rPr>
                        <a:t>  #</a:t>
                      </a:r>
                      <a:r>
                        <a:rPr lang="en-US" sz="1200" dirty="0" err="1">
                          <a:latin typeface="Calibri"/>
                          <a:cs typeface="Calibri"/>
                        </a:rPr>
                        <a:t>MakeAmericaGreatAgain</a:t>
                      </a:r>
                      <a:r>
                        <a:rPr lang="en-US" sz="1200" baseline="0" dirty="0">
                          <a:latin typeface="Calibri"/>
                          <a:cs typeface="Calibri"/>
                        </a:rPr>
                        <a:t> https://…</a:t>
                      </a:r>
                      <a:endParaRPr lang="en-US" sz="1200" dirty="0">
                        <a:latin typeface="Calibri"/>
                        <a:cs typeface="Calibri"/>
                      </a:endParaRPr>
                    </a:p>
                  </a:txBody>
                  <a:tcPr anchor="ctr"/>
                </a:tc>
                <a:extLst>
                  <a:ext uri="{0D108BD9-81ED-4DB2-BD59-A6C34878D82A}">
                    <a16:rowId xmlns:a16="http://schemas.microsoft.com/office/drawing/2014/main" val="10003"/>
                  </a:ext>
                </a:extLst>
              </a:tr>
              <a:tr h="370840">
                <a:tc>
                  <a:txBody>
                    <a:bodyPr/>
                    <a:lstStyle/>
                    <a:p>
                      <a:pPr algn="ctr"/>
                      <a:r>
                        <a:rPr lang="en-US" sz="1200" b="1" dirty="0">
                          <a:latin typeface="Calibri"/>
                          <a:cs typeface="Calibri"/>
                        </a:rPr>
                        <a:t>4</a:t>
                      </a:r>
                    </a:p>
                  </a:txBody>
                  <a:tcPr anchor="ctr"/>
                </a:tc>
                <a:tc>
                  <a:txBody>
                    <a:bodyPr/>
                    <a:lstStyle/>
                    <a:p>
                      <a:r>
                        <a:rPr lang="en-US" sz="1200" dirty="0">
                          <a:latin typeface="Calibri"/>
                          <a:cs typeface="Calibri"/>
                        </a:rPr>
                        <a:t>RETWEET if you think Cruz and Kasich’s attempt to subvert the popular vote is pathetic!</a:t>
                      </a:r>
                      <a:r>
                        <a:rPr lang="en-US" sz="1200" baseline="0" dirty="0">
                          <a:latin typeface="Calibri"/>
                          <a:cs typeface="Calibri"/>
                        </a:rPr>
                        <a:t> #Trump2016</a:t>
                      </a:r>
                      <a:endParaRPr lang="en-US" sz="1200" dirty="0">
                        <a:latin typeface="Calibri"/>
                        <a:cs typeface="Calibri"/>
                      </a:endParaRPr>
                    </a:p>
                  </a:txBody>
                  <a:tcPr anchor="ctr"/>
                </a:tc>
                <a:extLst>
                  <a:ext uri="{0D108BD9-81ED-4DB2-BD59-A6C34878D82A}">
                    <a16:rowId xmlns:a16="http://schemas.microsoft.com/office/drawing/2014/main" val="10004"/>
                  </a:ext>
                </a:extLst>
              </a:tr>
              <a:tr h="370840">
                <a:tc>
                  <a:txBody>
                    <a:bodyPr/>
                    <a:lstStyle/>
                    <a:p>
                      <a:pPr algn="ctr"/>
                      <a:r>
                        <a:rPr lang="en-US" sz="1200" b="1" dirty="0">
                          <a:latin typeface="Calibri"/>
                          <a:cs typeface="Calibri"/>
                        </a:rPr>
                        <a:t>5</a:t>
                      </a:r>
                    </a:p>
                  </a:txBody>
                  <a:tcPr anchor="ctr"/>
                </a:tc>
                <a:tc>
                  <a:txBody>
                    <a:bodyPr/>
                    <a:lstStyle/>
                    <a:p>
                      <a:r>
                        <a:rPr lang="en-US" sz="1200" dirty="0">
                          <a:latin typeface="Calibri"/>
                          <a:cs typeface="Calibri"/>
                        </a:rPr>
                        <a:t>Attention Cruz and Kasich supporters: read your</a:t>
                      </a:r>
                      <a:r>
                        <a:rPr lang="en-US" sz="1200" baseline="0" dirty="0">
                          <a:latin typeface="Calibri"/>
                          <a:cs typeface="Calibri"/>
                        </a:rPr>
                        <a:t> e-mail CAREFULLY so you don’t get confused about who they say you have…</a:t>
                      </a:r>
                      <a:endParaRPr lang="en-US" sz="1200" dirty="0">
                        <a:latin typeface="Calibri"/>
                        <a:cs typeface="Calibri"/>
                      </a:endParaRPr>
                    </a:p>
                  </a:txBody>
                  <a:tcPr anchor="ctr"/>
                </a:tc>
                <a:extLst>
                  <a:ext uri="{0D108BD9-81ED-4DB2-BD59-A6C34878D82A}">
                    <a16:rowId xmlns:a16="http://schemas.microsoft.com/office/drawing/2014/main" val="10005"/>
                  </a:ext>
                </a:extLst>
              </a:tr>
            </a:tbl>
          </a:graphicData>
        </a:graphic>
      </p:graphicFrame>
      <p:pic>
        <p:nvPicPr>
          <p:cNvPr id="7" name="Picture 6"/>
          <p:cNvPicPr>
            <a:picLocks noChangeAspect="1"/>
          </p:cNvPicPr>
          <p:nvPr/>
        </p:nvPicPr>
        <p:blipFill>
          <a:blip r:embed="rId2"/>
          <a:stretch>
            <a:fillRect/>
          </a:stretch>
        </p:blipFill>
        <p:spPr>
          <a:xfrm>
            <a:off x="8183635" y="867415"/>
            <a:ext cx="1037799" cy="1037799"/>
          </a:xfrm>
          <a:prstGeom prst="rect">
            <a:avLst/>
          </a:prstGeom>
        </p:spPr>
      </p:pic>
      <p:pic>
        <p:nvPicPr>
          <p:cNvPr id="12" name="Picture 11"/>
          <p:cNvPicPr>
            <a:picLocks noChangeAspect="1"/>
          </p:cNvPicPr>
          <p:nvPr/>
        </p:nvPicPr>
        <p:blipFill>
          <a:blip r:embed="rId2"/>
          <a:stretch>
            <a:fillRect/>
          </a:stretch>
        </p:blipFill>
        <p:spPr>
          <a:xfrm rot="10800000">
            <a:off x="-74192" y="926878"/>
            <a:ext cx="1037799" cy="1037799"/>
          </a:xfrm>
          <a:prstGeom prst="rect">
            <a:avLst/>
          </a:prstGeom>
        </p:spPr>
      </p:pic>
      <p:pic>
        <p:nvPicPr>
          <p:cNvPr id="8" name="Picture 7"/>
          <p:cNvPicPr>
            <a:picLocks noChangeAspect="1"/>
          </p:cNvPicPr>
          <p:nvPr/>
        </p:nvPicPr>
        <p:blipFill>
          <a:blip r:embed="rId3"/>
          <a:stretch>
            <a:fillRect/>
          </a:stretch>
        </p:blipFill>
        <p:spPr>
          <a:xfrm>
            <a:off x="1360882" y="4633764"/>
            <a:ext cx="1622612" cy="1718449"/>
          </a:xfrm>
          <a:prstGeom prst="rect">
            <a:avLst/>
          </a:prstGeom>
        </p:spPr>
      </p:pic>
      <p:pic>
        <p:nvPicPr>
          <p:cNvPr id="9" name="Picture 8"/>
          <p:cNvPicPr>
            <a:picLocks noChangeAspect="1"/>
          </p:cNvPicPr>
          <p:nvPr/>
        </p:nvPicPr>
        <p:blipFill>
          <a:blip r:embed="rId4"/>
          <a:stretch>
            <a:fillRect/>
          </a:stretch>
        </p:blipFill>
        <p:spPr>
          <a:xfrm>
            <a:off x="6082011" y="4622103"/>
            <a:ext cx="1579087" cy="1736099"/>
          </a:xfrm>
          <a:prstGeom prst="rect">
            <a:avLst/>
          </a:prstGeom>
        </p:spPr>
      </p:pic>
    </p:spTree>
    <p:extLst>
      <p:ext uri="{BB962C8B-B14F-4D97-AF65-F5344CB8AC3E}">
        <p14:creationId xmlns:p14="http://schemas.microsoft.com/office/powerpoint/2010/main" val="4104715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Trump Wins the Popularity Vote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16</a:t>
            </a:fld>
            <a:endParaRPr lang="en-US" sz="1300" b="0" i="0" u="none" strike="noStrike" cap="none" dirty="0">
              <a:solidFill>
                <a:srgbClr val="888888"/>
              </a:solidFill>
              <a:latin typeface="Calibri"/>
              <a:ea typeface="Calibri"/>
              <a:cs typeface="Calibri"/>
              <a:sym typeface="Calibri"/>
            </a:endParaRPr>
          </a:p>
        </p:txBody>
      </p:sp>
      <p:sp>
        <p:nvSpPr>
          <p:cNvPr id="9" name="TextBox 8"/>
          <p:cNvSpPr txBox="1"/>
          <p:nvPr/>
        </p:nvSpPr>
        <p:spPr>
          <a:xfrm>
            <a:off x="1233305" y="5011104"/>
            <a:ext cx="7081284" cy="1246495"/>
          </a:xfrm>
          <a:prstGeom prst="rect">
            <a:avLst/>
          </a:prstGeom>
          <a:noFill/>
        </p:spPr>
        <p:txBody>
          <a:bodyPr wrap="square" rtlCol="0">
            <a:spAutoFit/>
          </a:bodyPr>
          <a:lstStyle/>
          <a:p>
            <a:r>
              <a:rPr lang="en-US" sz="2500" i="1" dirty="0">
                <a:latin typeface="Calibri"/>
                <a:cs typeface="Calibri"/>
              </a:rPr>
              <a:t>Although all candidates’ tweets have similar sentiment profiles, Trump wins due to the sheer volume of tweets about him</a:t>
            </a:r>
          </a:p>
        </p:txBody>
      </p:sp>
      <p:pic>
        <p:nvPicPr>
          <p:cNvPr id="3" name="Picture 2"/>
          <p:cNvPicPr>
            <a:picLocks noChangeAspect="1"/>
          </p:cNvPicPr>
          <p:nvPr/>
        </p:nvPicPr>
        <p:blipFill>
          <a:blip r:embed="rId2"/>
          <a:stretch>
            <a:fillRect/>
          </a:stretch>
        </p:blipFill>
        <p:spPr>
          <a:xfrm>
            <a:off x="165084" y="1175158"/>
            <a:ext cx="8796035" cy="3835946"/>
          </a:xfrm>
          <a:prstGeom prst="rect">
            <a:avLst/>
          </a:prstGeom>
        </p:spPr>
      </p:pic>
    </p:spTree>
    <p:extLst>
      <p:ext uri="{BB962C8B-B14F-4D97-AF65-F5344CB8AC3E}">
        <p14:creationId xmlns:p14="http://schemas.microsoft.com/office/powerpoint/2010/main" val="2272113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Candidate Sentiment by Volume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17</a:t>
            </a:fld>
            <a:endParaRPr lang="en-US" sz="1300" b="0" i="0" u="none" strike="noStrike" cap="none" dirty="0">
              <a:solidFill>
                <a:srgbClr val="888888"/>
              </a:solidFill>
              <a:latin typeface="Calibri"/>
              <a:ea typeface="Calibri"/>
              <a:cs typeface="Calibri"/>
              <a:sym typeface="Calibri"/>
            </a:endParaRPr>
          </a:p>
        </p:txBody>
      </p:sp>
      <p:pic>
        <p:nvPicPr>
          <p:cNvPr id="10" name="Picture 9"/>
          <p:cNvPicPr>
            <a:picLocks noChangeAspect="1"/>
          </p:cNvPicPr>
          <p:nvPr/>
        </p:nvPicPr>
        <p:blipFill>
          <a:blip r:embed="rId2"/>
          <a:stretch>
            <a:fillRect/>
          </a:stretch>
        </p:blipFill>
        <p:spPr>
          <a:xfrm>
            <a:off x="1205800" y="1282372"/>
            <a:ext cx="6461000" cy="5042389"/>
          </a:xfrm>
          <a:prstGeom prst="rect">
            <a:avLst/>
          </a:prstGeom>
        </p:spPr>
      </p:pic>
    </p:spTree>
    <p:extLst>
      <p:ext uri="{BB962C8B-B14F-4D97-AF65-F5344CB8AC3E}">
        <p14:creationId xmlns:p14="http://schemas.microsoft.com/office/powerpoint/2010/main" val="1356972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Candidate Tweets by Map</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18</a:t>
            </a:fld>
            <a:endParaRPr lang="en-US" sz="1300" b="0" i="0" u="none" strike="noStrike" cap="none" dirty="0">
              <a:solidFill>
                <a:srgbClr val="888888"/>
              </a:solidFill>
              <a:latin typeface="Calibri"/>
              <a:ea typeface="Calibri"/>
              <a:cs typeface="Calibri"/>
              <a:sym typeface="Calibri"/>
            </a:endParaRPr>
          </a:p>
        </p:txBody>
      </p:sp>
      <p:pic>
        <p:nvPicPr>
          <p:cNvPr id="12" name="Picture 11"/>
          <p:cNvPicPr>
            <a:picLocks noChangeAspect="1"/>
          </p:cNvPicPr>
          <p:nvPr/>
        </p:nvPicPr>
        <p:blipFill>
          <a:blip r:embed="rId2"/>
          <a:stretch>
            <a:fillRect/>
          </a:stretch>
        </p:blipFill>
        <p:spPr>
          <a:xfrm>
            <a:off x="422146" y="1641943"/>
            <a:ext cx="8233958" cy="3732931"/>
          </a:xfrm>
          <a:prstGeom prst="rect">
            <a:avLst/>
          </a:prstGeom>
        </p:spPr>
      </p:pic>
      <p:pic>
        <p:nvPicPr>
          <p:cNvPr id="11" name="Picture 10"/>
          <p:cNvPicPr>
            <a:picLocks noChangeAspect="1"/>
          </p:cNvPicPr>
          <p:nvPr/>
        </p:nvPicPr>
        <p:blipFill>
          <a:blip r:embed="rId3"/>
          <a:stretch>
            <a:fillRect/>
          </a:stretch>
        </p:blipFill>
        <p:spPr>
          <a:xfrm>
            <a:off x="7160832" y="4524482"/>
            <a:ext cx="1516117" cy="1454486"/>
          </a:xfrm>
          <a:prstGeom prst="rect">
            <a:avLst/>
          </a:prstGeom>
        </p:spPr>
      </p:pic>
    </p:spTree>
    <p:extLst>
      <p:ext uri="{BB962C8B-B14F-4D97-AF65-F5344CB8AC3E}">
        <p14:creationId xmlns:p14="http://schemas.microsoft.com/office/powerpoint/2010/main" val="3273059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8" name="Shape 178"/>
          <p:cNvSpPr txBox="1">
            <a:spLocks noGrp="1"/>
          </p:cNvSpPr>
          <p:nvPr>
            <p:ph type="sldNum" idx="12"/>
          </p:nvPr>
        </p:nvSpPr>
        <p:spPr>
          <a:xfrm>
            <a:off x="6019798" y="6384657"/>
            <a:ext cx="52052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19</a:t>
            </a:fld>
            <a:endParaRPr lang="en-US" sz="1300" b="0" i="0" u="none" strike="noStrike" cap="none">
              <a:solidFill>
                <a:srgbClr val="888888"/>
              </a:solidFill>
              <a:latin typeface="Calibri"/>
              <a:ea typeface="Calibri"/>
              <a:cs typeface="Calibri"/>
              <a:sym typeface="Calibri"/>
            </a:endParaRPr>
          </a:p>
        </p:txBody>
      </p:sp>
      <p:sp>
        <p:nvSpPr>
          <p:cNvPr id="179" name="Shape 179"/>
          <p:cNvSpPr/>
          <p:nvPr/>
        </p:nvSpPr>
        <p:spPr>
          <a:xfrm>
            <a:off x="990600" y="2894469"/>
            <a:ext cx="7543800" cy="685800"/>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What Do the Debates Say?</a:t>
            </a:r>
          </a:p>
        </p:txBody>
      </p:sp>
      <p:sp>
        <p:nvSpPr>
          <p:cNvPr id="180" name="Shape 180"/>
          <p:cNvSpPr/>
          <p:nvPr/>
        </p:nvSpPr>
        <p:spPr>
          <a:xfrm>
            <a:off x="990600" y="3743589"/>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Public Sentiment</a:t>
            </a:r>
          </a:p>
        </p:txBody>
      </p:sp>
      <p:sp>
        <p:nvSpPr>
          <p:cNvPr id="10" name="Shape 180"/>
          <p:cNvSpPr/>
          <p:nvPr/>
        </p:nvSpPr>
        <p:spPr>
          <a:xfrm>
            <a:off x="990600" y="4646815"/>
            <a:ext cx="7543800" cy="692106"/>
          </a:xfrm>
          <a:prstGeom prst="homePlate">
            <a:avLst>
              <a:gd name="adj" fmla="val 50000"/>
            </a:avLst>
          </a:prstGeom>
          <a:solidFill>
            <a:srgbClr val="FF0000"/>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Conclusion</a:t>
            </a:r>
          </a:p>
        </p:txBody>
      </p:sp>
      <p:sp>
        <p:nvSpPr>
          <p:cNvPr id="11" name="Shape 180"/>
          <p:cNvSpPr/>
          <p:nvPr/>
        </p:nvSpPr>
        <p:spPr>
          <a:xfrm>
            <a:off x="990600" y="1974882"/>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Project Process</a:t>
            </a:r>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475125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Executive Summary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2</a:t>
            </a:fld>
            <a:endParaRPr lang="en-US" sz="1300" b="0" i="0" u="none" strike="noStrike" cap="none" dirty="0">
              <a:solidFill>
                <a:srgbClr val="888888"/>
              </a:solidFill>
              <a:latin typeface="Calibri"/>
              <a:ea typeface="Calibri"/>
              <a:cs typeface="Calibri"/>
              <a:sym typeface="Calibri"/>
            </a:endParaRPr>
          </a:p>
        </p:txBody>
      </p:sp>
      <p:grpSp>
        <p:nvGrpSpPr>
          <p:cNvPr id="6" name="Shape 116"/>
          <p:cNvGrpSpPr/>
          <p:nvPr/>
        </p:nvGrpSpPr>
        <p:grpSpPr>
          <a:xfrm>
            <a:off x="2592250" y="1591850"/>
            <a:ext cx="1333500" cy="914400"/>
            <a:chOff x="2592250" y="1604550"/>
            <a:chExt cx="1333500" cy="914400"/>
          </a:xfrm>
        </p:grpSpPr>
        <p:cxnSp>
          <p:nvCxnSpPr>
            <p:cNvPr id="7" name="Shape 117"/>
            <p:cNvCxnSpPr/>
            <p:nvPr/>
          </p:nvCxnSpPr>
          <p:spPr>
            <a:xfrm>
              <a:off x="2592250" y="2061750"/>
              <a:ext cx="1239657" cy="0"/>
            </a:xfrm>
            <a:prstGeom prst="straightConnector1">
              <a:avLst/>
            </a:prstGeom>
            <a:noFill/>
            <a:ln w="15875" cap="flat" cmpd="sng">
              <a:solidFill>
                <a:srgbClr val="A5A5A5"/>
              </a:solidFill>
              <a:prstDash val="solid"/>
              <a:round/>
              <a:headEnd type="none" w="med" len="med"/>
              <a:tailEnd type="none" w="med" len="med"/>
            </a:ln>
          </p:spPr>
        </p:cxnSp>
        <p:cxnSp>
          <p:nvCxnSpPr>
            <p:cNvPr id="8" name="Shape 118"/>
            <p:cNvCxnSpPr/>
            <p:nvPr/>
          </p:nvCxnSpPr>
          <p:spPr>
            <a:xfrm>
              <a:off x="3925751" y="1604550"/>
              <a:ext cx="0" cy="914400"/>
            </a:xfrm>
            <a:prstGeom prst="straightConnector1">
              <a:avLst/>
            </a:prstGeom>
            <a:noFill/>
            <a:ln w="15875" cap="flat" cmpd="sng">
              <a:solidFill>
                <a:srgbClr val="A5A5A5"/>
              </a:solidFill>
              <a:prstDash val="solid"/>
              <a:round/>
              <a:headEnd type="none" w="med" len="med"/>
              <a:tailEnd type="none" w="med" len="med"/>
            </a:ln>
          </p:spPr>
        </p:cxnSp>
      </p:grpSp>
      <p:grpSp>
        <p:nvGrpSpPr>
          <p:cNvPr id="9" name="Shape 119"/>
          <p:cNvGrpSpPr/>
          <p:nvPr/>
        </p:nvGrpSpPr>
        <p:grpSpPr>
          <a:xfrm>
            <a:off x="2605314" y="5333999"/>
            <a:ext cx="1333500" cy="914400"/>
            <a:chOff x="2605314" y="5476321"/>
            <a:chExt cx="1333500" cy="914400"/>
          </a:xfrm>
        </p:grpSpPr>
        <p:cxnSp>
          <p:nvCxnSpPr>
            <p:cNvPr id="10" name="Shape 120"/>
            <p:cNvCxnSpPr/>
            <p:nvPr/>
          </p:nvCxnSpPr>
          <p:spPr>
            <a:xfrm>
              <a:off x="2605314" y="5933521"/>
              <a:ext cx="1239657" cy="0"/>
            </a:xfrm>
            <a:prstGeom prst="straightConnector1">
              <a:avLst/>
            </a:prstGeom>
            <a:noFill/>
            <a:ln w="15875" cap="flat" cmpd="sng">
              <a:solidFill>
                <a:srgbClr val="A5A5A5"/>
              </a:solidFill>
              <a:prstDash val="solid"/>
              <a:round/>
              <a:headEnd type="none" w="med" len="med"/>
              <a:tailEnd type="none" w="med" len="med"/>
            </a:ln>
          </p:spPr>
        </p:cxnSp>
        <p:cxnSp>
          <p:nvCxnSpPr>
            <p:cNvPr id="11" name="Shape 121"/>
            <p:cNvCxnSpPr/>
            <p:nvPr/>
          </p:nvCxnSpPr>
          <p:spPr>
            <a:xfrm>
              <a:off x="3938814" y="5476321"/>
              <a:ext cx="0" cy="914400"/>
            </a:xfrm>
            <a:prstGeom prst="straightConnector1">
              <a:avLst/>
            </a:prstGeom>
            <a:noFill/>
            <a:ln w="15875" cap="flat" cmpd="sng">
              <a:solidFill>
                <a:srgbClr val="A5A5A5"/>
              </a:solidFill>
              <a:prstDash val="solid"/>
              <a:round/>
              <a:headEnd type="none" w="med" len="med"/>
              <a:tailEnd type="none" w="med" len="med"/>
            </a:ln>
          </p:spPr>
        </p:cxnSp>
      </p:grpSp>
      <p:grpSp>
        <p:nvGrpSpPr>
          <p:cNvPr id="12" name="Shape 122"/>
          <p:cNvGrpSpPr/>
          <p:nvPr/>
        </p:nvGrpSpPr>
        <p:grpSpPr>
          <a:xfrm>
            <a:off x="3302000" y="4089400"/>
            <a:ext cx="1333500" cy="914400"/>
            <a:chOff x="3292930" y="4289214"/>
            <a:chExt cx="1333500" cy="914400"/>
          </a:xfrm>
        </p:grpSpPr>
        <p:cxnSp>
          <p:nvCxnSpPr>
            <p:cNvPr id="13" name="Shape 123"/>
            <p:cNvCxnSpPr/>
            <p:nvPr/>
          </p:nvCxnSpPr>
          <p:spPr>
            <a:xfrm>
              <a:off x="3292930" y="4746414"/>
              <a:ext cx="1239657" cy="0"/>
            </a:xfrm>
            <a:prstGeom prst="straightConnector1">
              <a:avLst/>
            </a:prstGeom>
            <a:noFill/>
            <a:ln w="15875" cap="flat" cmpd="sng">
              <a:solidFill>
                <a:srgbClr val="A5A5A5"/>
              </a:solidFill>
              <a:prstDash val="solid"/>
              <a:round/>
              <a:headEnd type="none" w="med" len="med"/>
              <a:tailEnd type="none" w="med" len="med"/>
            </a:ln>
          </p:spPr>
        </p:cxnSp>
        <p:cxnSp>
          <p:nvCxnSpPr>
            <p:cNvPr id="14" name="Shape 124"/>
            <p:cNvCxnSpPr/>
            <p:nvPr/>
          </p:nvCxnSpPr>
          <p:spPr>
            <a:xfrm>
              <a:off x="4626430" y="4289214"/>
              <a:ext cx="0" cy="914400"/>
            </a:xfrm>
            <a:prstGeom prst="straightConnector1">
              <a:avLst/>
            </a:prstGeom>
            <a:noFill/>
            <a:ln w="15875" cap="flat" cmpd="sng">
              <a:solidFill>
                <a:srgbClr val="A5A5A5"/>
              </a:solidFill>
              <a:prstDash val="solid"/>
              <a:round/>
              <a:headEnd type="none" w="med" len="med"/>
              <a:tailEnd type="none" w="med" len="med"/>
            </a:ln>
          </p:spPr>
        </p:cxnSp>
      </p:grpSp>
      <p:grpSp>
        <p:nvGrpSpPr>
          <p:cNvPr id="15" name="Shape 125"/>
          <p:cNvGrpSpPr/>
          <p:nvPr/>
        </p:nvGrpSpPr>
        <p:grpSpPr>
          <a:xfrm>
            <a:off x="3302000" y="2838362"/>
            <a:ext cx="1333500" cy="914400"/>
            <a:chOff x="3291114" y="2952325"/>
            <a:chExt cx="1333500" cy="914400"/>
          </a:xfrm>
        </p:grpSpPr>
        <p:cxnSp>
          <p:nvCxnSpPr>
            <p:cNvPr id="16" name="Shape 126"/>
            <p:cNvCxnSpPr/>
            <p:nvPr/>
          </p:nvCxnSpPr>
          <p:spPr>
            <a:xfrm>
              <a:off x="3291114" y="3409526"/>
              <a:ext cx="1239657" cy="0"/>
            </a:xfrm>
            <a:prstGeom prst="straightConnector1">
              <a:avLst/>
            </a:prstGeom>
            <a:noFill/>
            <a:ln w="15875" cap="flat" cmpd="sng">
              <a:solidFill>
                <a:srgbClr val="A5A5A5"/>
              </a:solidFill>
              <a:prstDash val="solid"/>
              <a:round/>
              <a:headEnd type="none" w="med" len="med"/>
              <a:tailEnd type="none" w="med" len="med"/>
            </a:ln>
          </p:spPr>
        </p:cxnSp>
        <p:cxnSp>
          <p:nvCxnSpPr>
            <p:cNvPr id="17" name="Shape 127"/>
            <p:cNvCxnSpPr/>
            <p:nvPr/>
          </p:nvCxnSpPr>
          <p:spPr>
            <a:xfrm>
              <a:off x="4624614" y="2952325"/>
              <a:ext cx="0" cy="914400"/>
            </a:xfrm>
            <a:prstGeom prst="straightConnector1">
              <a:avLst/>
            </a:prstGeom>
            <a:noFill/>
            <a:ln w="15875" cap="flat" cmpd="sng">
              <a:solidFill>
                <a:srgbClr val="A5A5A5"/>
              </a:solidFill>
              <a:prstDash val="solid"/>
              <a:round/>
              <a:headEnd type="none" w="med" len="med"/>
              <a:tailEnd type="none" w="med" len="med"/>
            </a:ln>
          </p:spPr>
        </p:cxnSp>
      </p:grpSp>
      <p:sp>
        <p:nvSpPr>
          <p:cNvPr id="19" name="Shape 114"/>
          <p:cNvSpPr/>
          <p:nvPr/>
        </p:nvSpPr>
        <p:spPr>
          <a:xfrm rot="2700000">
            <a:off x="-1920679" y="1258786"/>
            <a:ext cx="5303725" cy="5303725"/>
          </a:xfrm>
          <a:prstGeom prst="arc">
            <a:avLst>
              <a:gd name="adj1" fmla="val 16200000"/>
              <a:gd name="adj2" fmla="val 0"/>
            </a:avLst>
          </a:prstGeom>
          <a:noFill/>
          <a:ln w="158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20" name="TextBox 19"/>
          <p:cNvSpPr txBox="1"/>
          <p:nvPr/>
        </p:nvSpPr>
        <p:spPr>
          <a:xfrm>
            <a:off x="363409" y="3350736"/>
            <a:ext cx="2861733" cy="1477328"/>
          </a:xfrm>
          <a:prstGeom prst="rect">
            <a:avLst/>
          </a:prstGeom>
          <a:noFill/>
        </p:spPr>
        <p:txBody>
          <a:bodyPr wrap="square" rtlCol="0">
            <a:spAutoFit/>
          </a:bodyPr>
          <a:lstStyle/>
          <a:p>
            <a:r>
              <a:rPr lang="en-US" sz="1800" b="1" dirty="0">
                <a:solidFill>
                  <a:srgbClr val="FF0000"/>
                </a:solidFill>
              </a:rPr>
              <a:t>As a GOP candidate has Donald Trump seen more success from negative rhetoric than his running mates?</a:t>
            </a:r>
          </a:p>
        </p:txBody>
      </p:sp>
      <p:cxnSp>
        <p:nvCxnSpPr>
          <p:cNvPr id="21" name="Shape 110"/>
          <p:cNvCxnSpPr/>
          <p:nvPr/>
        </p:nvCxnSpPr>
        <p:spPr>
          <a:xfrm>
            <a:off x="360882" y="3302000"/>
            <a:ext cx="2743199" cy="0"/>
          </a:xfrm>
          <a:prstGeom prst="straightConnector1">
            <a:avLst/>
          </a:prstGeom>
          <a:noFill/>
          <a:ln w="15875" cap="flat" cmpd="sng">
            <a:solidFill>
              <a:srgbClr val="A5A5A5"/>
            </a:solidFill>
            <a:prstDash val="solid"/>
            <a:round/>
            <a:headEnd type="none" w="med" len="med"/>
            <a:tailEnd type="none" w="med" len="med"/>
          </a:ln>
        </p:spPr>
      </p:cxnSp>
      <p:pic>
        <p:nvPicPr>
          <p:cNvPr id="22" name="Picture 21"/>
          <p:cNvPicPr>
            <a:picLocks noChangeAspect="1"/>
          </p:cNvPicPr>
          <p:nvPr/>
        </p:nvPicPr>
        <p:blipFill>
          <a:blip r:embed="rId2"/>
          <a:stretch>
            <a:fillRect/>
          </a:stretch>
        </p:blipFill>
        <p:spPr>
          <a:xfrm>
            <a:off x="331293" y="2086675"/>
            <a:ext cx="2260957" cy="1128965"/>
          </a:xfrm>
          <a:prstGeom prst="rect">
            <a:avLst/>
          </a:prstGeom>
        </p:spPr>
      </p:pic>
      <p:sp>
        <p:nvSpPr>
          <p:cNvPr id="23" name="Shape 115"/>
          <p:cNvSpPr txBox="1"/>
          <p:nvPr/>
        </p:nvSpPr>
        <p:spPr>
          <a:xfrm>
            <a:off x="3938812" y="1543133"/>
            <a:ext cx="4724400" cy="1015661"/>
          </a:xfrm>
          <a:prstGeom prst="rect">
            <a:avLst/>
          </a:prstGeom>
          <a:noFill/>
          <a:ln>
            <a:noFill/>
          </a:ln>
        </p:spPr>
        <p:txBody>
          <a:bodyPr lIns="45700" tIns="45700" rIns="45700" bIns="45700" anchor="ctr" anchorCtr="0">
            <a:noAutofit/>
          </a:bodyPr>
          <a:lstStyle/>
          <a:p>
            <a:pPr marR="0" lvl="0" algn="l" rtl="0">
              <a:lnSpc>
                <a:spcPct val="100000"/>
              </a:lnSpc>
              <a:spcBef>
                <a:spcPts val="0"/>
              </a:spcBef>
              <a:spcAft>
                <a:spcPts val="0"/>
              </a:spcAft>
              <a:buClr>
                <a:schemeClr val="dk1"/>
              </a:buClr>
              <a:buSzPct val="100000"/>
            </a:pPr>
            <a:endParaRPr lang="en-US" sz="1450" b="1" dirty="0">
              <a:solidFill>
                <a:schemeClr val="dk1"/>
              </a:solidFill>
              <a:latin typeface="Calibri"/>
              <a:ea typeface="Calibri"/>
              <a:cs typeface="Calibri"/>
              <a:sym typeface="Calibri"/>
            </a:endParaRPr>
          </a:p>
          <a:p>
            <a:pPr marR="0" lvl="0" algn="l" rtl="0">
              <a:lnSpc>
                <a:spcPct val="100000"/>
              </a:lnSpc>
              <a:spcBef>
                <a:spcPts val="0"/>
              </a:spcBef>
              <a:spcAft>
                <a:spcPts val="0"/>
              </a:spcAft>
              <a:buClr>
                <a:schemeClr val="dk1"/>
              </a:buClr>
              <a:buSzPct val="100000"/>
            </a:pPr>
            <a:r>
              <a:rPr lang="en-US" sz="1800" b="1" u="sng" dirty="0">
                <a:solidFill>
                  <a:schemeClr val="dk1"/>
                </a:solidFill>
                <a:latin typeface="Calibri"/>
                <a:ea typeface="Calibri"/>
                <a:cs typeface="Calibri"/>
                <a:sym typeface="Calibri"/>
              </a:rPr>
              <a:t>Project Process</a:t>
            </a:r>
            <a:endParaRPr lang="en-US" sz="1450" b="1" u="sng" dirty="0">
              <a:solidFill>
                <a:schemeClr val="dk1"/>
              </a:solidFill>
              <a:latin typeface="Calibri"/>
              <a:ea typeface="Calibri"/>
              <a:cs typeface="Calibri"/>
              <a:sym typeface="Calibri"/>
            </a:endParaRPr>
          </a:p>
          <a:p>
            <a:pPr marL="177800" marR="0" lvl="0" indent="-177800" algn="l" rtl="0">
              <a:lnSpc>
                <a:spcPct val="100000"/>
              </a:lnSpc>
              <a:spcBef>
                <a:spcPts val="0"/>
              </a:spcBef>
              <a:spcAft>
                <a:spcPts val="0"/>
              </a:spcAft>
              <a:buClr>
                <a:schemeClr val="dk1"/>
              </a:buClr>
              <a:buSzPct val="100000"/>
              <a:buFont typeface="Arial"/>
              <a:buChar char="•"/>
            </a:pPr>
            <a:r>
              <a:rPr lang="en-US" sz="1450" b="1" dirty="0">
                <a:solidFill>
                  <a:schemeClr val="dk1"/>
                </a:solidFill>
                <a:latin typeface="Calibri"/>
                <a:ea typeface="Calibri"/>
                <a:cs typeface="Calibri"/>
                <a:sym typeface="Calibri"/>
              </a:rPr>
              <a:t>Which sources of data did we look at?</a:t>
            </a:r>
          </a:p>
          <a:p>
            <a:pPr marL="177800" marR="0" lvl="0" indent="-177800" algn="l" rtl="0">
              <a:lnSpc>
                <a:spcPct val="100000"/>
              </a:lnSpc>
              <a:spcBef>
                <a:spcPts val="0"/>
              </a:spcBef>
              <a:spcAft>
                <a:spcPts val="0"/>
              </a:spcAft>
              <a:buClr>
                <a:schemeClr val="dk1"/>
              </a:buClr>
              <a:buSzPct val="100000"/>
              <a:buFont typeface="Arial"/>
              <a:buChar char="•"/>
            </a:pPr>
            <a:r>
              <a:rPr lang="en-US" sz="1450" b="1" dirty="0">
                <a:solidFill>
                  <a:schemeClr val="dk1"/>
                </a:solidFill>
                <a:latin typeface="Calibri"/>
                <a:ea typeface="Calibri"/>
                <a:cs typeface="Calibri"/>
                <a:sym typeface="Calibri"/>
              </a:rPr>
              <a:t>Difficulties in acquiring data.</a:t>
            </a:r>
          </a:p>
          <a:p>
            <a:pPr marL="177800" marR="0" lvl="0" indent="-177800" algn="l" rtl="0">
              <a:lnSpc>
                <a:spcPct val="100000"/>
              </a:lnSpc>
              <a:spcBef>
                <a:spcPts val="0"/>
              </a:spcBef>
              <a:spcAft>
                <a:spcPts val="0"/>
              </a:spcAft>
              <a:buClr>
                <a:schemeClr val="dk1"/>
              </a:buClr>
              <a:buSzPct val="100000"/>
              <a:buFont typeface="Arial"/>
              <a:buChar char="•"/>
            </a:pPr>
            <a:r>
              <a:rPr lang="en-US" sz="1450" b="1" dirty="0">
                <a:solidFill>
                  <a:schemeClr val="dk1"/>
                </a:solidFill>
                <a:latin typeface="Calibri"/>
                <a:ea typeface="Calibri"/>
                <a:cs typeface="Calibri"/>
                <a:sym typeface="Calibri"/>
              </a:rPr>
              <a:t>How did we use the data.</a:t>
            </a:r>
          </a:p>
          <a:p>
            <a:pPr marL="177800" marR="0" lvl="0" indent="-177800" algn="l" rtl="0">
              <a:lnSpc>
                <a:spcPct val="100000"/>
              </a:lnSpc>
              <a:spcBef>
                <a:spcPts val="0"/>
              </a:spcBef>
              <a:spcAft>
                <a:spcPts val="0"/>
              </a:spcAft>
              <a:buClr>
                <a:schemeClr val="dk1"/>
              </a:buClr>
              <a:buSzPct val="100000"/>
              <a:buFont typeface="Arial"/>
              <a:buChar char="•"/>
            </a:pPr>
            <a:endParaRPr lang="en-US" sz="1450" b="0" i="0" u="none" strike="noStrike" cap="none" dirty="0">
              <a:solidFill>
                <a:schemeClr val="dk1"/>
              </a:solidFill>
              <a:latin typeface="Calibri"/>
              <a:ea typeface="Calibri"/>
              <a:cs typeface="Calibri"/>
              <a:sym typeface="Calibri"/>
            </a:endParaRPr>
          </a:p>
        </p:txBody>
      </p:sp>
      <p:sp>
        <p:nvSpPr>
          <p:cNvPr id="25" name="Shape 115"/>
          <p:cNvSpPr txBox="1"/>
          <p:nvPr/>
        </p:nvSpPr>
        <p:spPr>
          <a:xfrm>
            <a:off x="4695673" y="2806105"/>
            <a:ext cx="4508500" cy="819069"/>
          </a:xfrm>
          <a:prstGeom prst="rect">
            <a:avLst/>
          </a:prstGeom>
          <a:noFill/>
          <a:ln>
            <a:noFill/>
          </a:ln>
        </p:spPr>
        <p:txBody>
          <a:bodyPr lIns="45700" tIns="45700" rIns="45700" bIns="45700" anchor="ctr" anchorCtr="0">
            <a:noAutofit/>
          </a:bodyPr>
          <a:lstStyle/>
          <a:p>
            <a:pPr marR="0" lvl="0" algn="l" rtl="0">
              <a:lnSpc>
                <a:spcPct val="100000"/>
              </a:lnSpc>
              <a:spcBef>
                <a:spcPts val="0"/>
              </a:spcBef>
              <a:spcAft>
                <a:spcPts val="0"/>
              </a:spcAft>
              <a:buClr>
                <a:schemeClr val="dk1"/>
              </a:buClr>
              <a:buSzPct val="100000"/>
            </a:pPr>
            <a:endParaRPr lang="en-US" sz="1450" b="1" dirty="0">
              <a:solidFill>
                <a:schemeClr val="dk1"/>
              </a:solidFill>
              <a:latin typeface="Calibri"/>
              <a:ea typeface="Calibri"/>
              <a:cs typeface="Calibri"/>
              <a:sym typeface="Calibri"/>
            </a:endParaRPr>
          </a:p>
          <a:p>
            <a:pPr marR="0" lvl="0" algn="l" rtl="0">
              <a:lnSpc>
                <a:spcPct val="100000"/>
              </a:lnSpc>
              <a:spcBef>
                <a:spcPts val="0"/>
              </a:spcBef>
              <a:spcAft>
                <a:spcPts val="0"/>
              </a:spcAft>
              <a:buClr>
                <a:schemeClr val="dk1"/>
              </a:buClr>
              <a:buSzPct val="100000"/>
            </a:pPr>
            <a:r>
              <a:rPr lang="en-US" sz="1800" b="1" u="sng" dirty="0">
                <a:solidFill>
                  <a:schemeClr val="dk1"/>
                </a:solidFill>
                <a:latin typeface="Calibri"/>
                <a:ea typeface="Calibri"/>
                <a:cs typeface="Calibri"/>
                <a:sym typeface="Calibri"/>
              </a:rPr>
              <a:t>What do the debates say?</a:t>
            </a:r>
            <a:endParaRPr lang="en-US" sz="1450" b="1" u="sng" dirty="0">
              <a:solidFill>
                <a:schemeClr val="dk1"/>
              </a:solidFill>
              <a:latin typeface="Calibri"/>
              <a:ea typeface="Calibri"/>
              <a:cs typeface="Calibri"/>
              <a:sym typeface="Calibri"/>
            </a:endParaRPr>
          </a:p>
          <a:p>
            <a:pPr marL="182880" lvl="2">
              <a:buClr>
                <a:schemeClr val="dk1"/>
              </a:buClr>
              <a:buSzPct val="100000"/>
            </a:pPr>
            <a:r>
              <a:rPr lang="en-US" sz="1450" b="1" dirty="0">
                <a:solidFill>
                  <a:schemeClr val="dk1"/>
                </a:solidFill>
                <a:latin typeface="Calibri"/>
                <a:ea typeface="Calibri"/>
                <a:cs typeface="Calibri"/>
                <a:sym typeface="Calibri"/>
              </a:rPr>
              <a:t>A focused look at debate sentiment analysis </a:t>
            </a:r>
            <a:br>
              <a:rPr lang="en-US" sz="1450" b="1" dirty="0">
                <a:solidFill>
                  <a:schemeClr val="dk1"/>
                </a:solidFill>
                <a:latin typeface="Calibri"/>
                <a:ea typeface="Calibri"/>
                <a:cs typeface="Calibri"/>
                <a:sym typeface="Calibri"/>
              </a:rPr>
            </a:br>
            <a:r>
              <a:rPr lang="en-US" sz="1450" b="1" dirty="0">
                <a:solidFill>
                  <a:schemeClr val="dk1"/>
                </a:solidFill>
                <a:latin typeface="Calibri"/>
                <a:ea typeface="Calibri"/>
                <a:cs typeface="Calibri"/>
                <a:sym typeface="Calibri"/>
              </a:rPr>
              <a:t>per candidate through the last 3 debates of the GOP season.</a:t>
            </a:r>
          </a:p>
        </p:txBody>
      </p:sp>
      <p:sp>
        <p:nvSpPr>
          <p:cNvPr id="26" name="Shape 115"/>
          <p:cNvSpPr txBox="1"/>
          <p:nvPr/>
        </p:nvSpPr>
        <p:spPr>
          <a:xfrm>
            <a:off x="4695673" y="4089400"/>
            <a:ext cx="4346727" cy="819069"/>
          </a:xfrm>
          <a:prstGeom prst="rect">
            <a:avLst/>
          </a:prstGeom>
          <a:noFill/>
          <a:ln>
            <a:noFill/>
          </a:ln>
        </p:spPr>
        <p:txBody>
          <a:bodyPr lIns="45700" tIns="45700" rIns="45700" bIns="45700" anchor="ctr" anchorCtr="0">
            <a:noAutofit/>
          </a:bodyPr>
          <a:lstStyle/>
          <a:p>
            <a:pPr marR="0" lvl="0" algn="l" rtl="0">
              <a:lnSpc>
                <a:spcPct val="100000"/>
              </a:lnSpc>
              <a:spcBef>
                <a:spcPts val="0"/>
              </a:spcBef>
              <a:spcAft>
                <a:spcPts val="0"/>
              </a:spcAft>
              <a:buClr>
                <a:schemeClr val="dk1"/>
              </a:buClr>
              <a:buSzPct val="100000"/>
            </a:pPr>
            <a:r>
              <a:rPr lang="en-US" sz="1800" b="1" u="sng" dirty="0">
                <a:solidFill>
                  <a:schemeClr val="dk1"/>
                </a:solidFill>
                <a:latin typeface="Calibri"/>
                <a:ea typeface="Calibri"/>
                <a:cs typeface="Calibri"/>
                <a:sym typeface="Calibri"/>
              </a:rPr>
              <a:t>Public Sentiment?</a:t>
            </a:r>
            <a:endParaRPr lang="en-US" sz="1450" b="1" u="sng" dirty="0">
              <a:solidFill>
                <a:schemeClr val="dk1"/>
              </a:solidFill>
              <a:latin typeface="Calibri"/>
              <a:ea typeface="Calibri"/>
              <a:cs typeface="Calibri"/>
              <a:sym typeface="Calibri"/>
            </a:endParaRPr>
          </a:p>
          <a:p>
            <a:pPr marL="182880" marR="0" lvl="0" algn="l" rtl="0">
              <a:lnSpc>
                <a:spcPct val="100000"/>
              </a:lnSpc>
              <a:spcBef>
                <a:spcPts val="0"/>
              </a:spcBef>
              <a:spcAft>
                <a:spcPts val="0"/>
              </a:spcAft>
              <a:buClr>
                <a:schemeClr val="dk1"/>
              </a:buClr>
              <a:buSzPct val="100000"/>
            </a:pPr>
            <a:r>
              <a:rPr lang="en-US" sz="1450" b="1" dirty="0">
                <a:solidFill>
                  <a:schemeClr val="dk1"/>
                </a:solidFill>
                <a:latin typeface="Calibri"/>
                <a:ea typeface="Calibri"/>
                <a:cs typeface="Calibri"/>
                <a:sym typeface="Calibri"/>
              </a:rPr>
              <a:t>How is Trump trending on Twitter compared to his running mates? </a:t>
            </a:r>
          </a:p>
        </p:txBody>
      </p:sp>
      <p:sp>
        <p:nvSpPr>
          <p:cNvPr id="27" name="Shape 115"/>
          <p:cNvSpPr txBox="1"/>
          <p:nvPr/>
        </p:nvSpPr>
        <p:spPr>
          <a:xfrm>
            <a:off x="4032658" y="5245108"/>
            <a:ext cx="4346727" cy="902694"/>
          </a:xfrm>
          <a:prstGeom prst="rect">
            <a:avLst/>
          </a:prstGeom>
          <a:noFill/>
          <a:ln>
            <a:noFill/>
          </a:ln>
        </p:spPr>
        <p:txBody>
          <a:bodyPr lIns="45700" tIns="45700" rIns="45700" bIns="45700" anchor="ctr" anchorCtr="0">
            <a:noAutofit/>
          </a:bodyPr>
          <a:lstStyle/>
          <a:p>
            <a:pPr marR="0" lvl="0" algn="l" rtl="0">
              <a:lnSpc>
                <a:spcPct val="100000"/>
              </a:lnSpc>
              <a:spcBef>
                <a:spcPts val="0"/>
              </a:spcBef>
              <a:spcAft>
                <a:spcPts val="0"/>
              </a:spcAft>
              <a:buClr>
                <a:schemeClr val="dk1"/>
              </a:buClr>
              <a:buSzPct val="100000"/>
            </a:pPr>
            <a:r>
              <a:rPr lang="en-US" sz="1800" b="1" u="sng" dirty="0">
                <a:solidFill>
                  <a:schemeClr val="dk1"/>
                </a:solidFill>
                <a:latin typeface="Calibri"/>
                <a:ea typeface="Calibri"/>
                <a:cs typeface="Calibri"/>
                <a:sym typeface="Calibri"/>
              </a:rPr>
              <a:t>Conclusion</a:t>
            </a:r>
            <a:endParaRPr lang="en-US" sz="1450" b="1" u="sng"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ct val="100000"/>
              <a:buFont typeface="Arial" panose="020B0604020202020204" pitchFamily="34" charset="0"/>
              <a:buChar char="•"/>
            </a:pPr>
            <a:r>
              <a:rPr lang="en-US" sz="1450" b="1" dirty="0">
                <a:solidFill>
                  <a:schemeClr val="dk1"/>
                </a:solidFill>
                <a:latin typeface="Calibri"/>
                <a:ea typeface="Calibri"/>
                <a:cs typeface="Calibri"/>
                <a:sym typeface="Calibri"/>
              </a:rPr>
              <a:t>What does the analysis and data tell us</a:t>
            </a:r>
          </a:p>
          <a:p>
            <a:pPr marL="285750" marR="0" lvl="0" indent="-285750" algn="l" rtl="0">
              <a:lnSpc>
                <a:spcPct val="100000"/>
              </a:lnSpc>
              <a:spcBef>
                <a:spcPts val="0"/>
              </a:spcBef>
              <a:spcAft>
                <a:spcPts val="0"/>
              </a:spcAft>
              <a:buClr>
                <a:schemeClr val="dk1"/>
              </a:buClr>
              <a:buSzPct val="100000"/>
              <a:buFont typeface="Arial" panose="020B0604020202020204" pitchFamily="34" charset="0"/>
              <a:buChar char="•"/>
            </a:pPr>
            <a:r>
              <a:rPr lang="en-US" sz="1450" b="1" dirty="0">
                <a:solidFill>
                  <a:schemeClr val="dk1"/>
                </a:solidFill>
                <a:latin typeface="Calibri"/>
                <a:ea typeface="Calibri"/>
                <a:cs typeface="Calibri"/>
                <a:sym typeface="Calibri"/>
              </a:rPr>
              <a:t>What could we have done different?</a:t>
            </a:r>
          </a:p>
        </p:txBody>
      </p:sp>
    </p:spTree>
    <p:extLst>
      <p:ext uri="{BB962C8B-B14F-4D97-AF65-F5344CB8AC3E}">
        <p14:creationId xmlns:p14="http://schemas.microsoft.com/office/powerpoint/2010/main" val="3725481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Text Placeholder 2"/>
          <p:cNvSpPr>
            <a:spLocks noGrp="1"/>
          </p:cNvSpPr>
          <p:nvPr>
            <p:ph type="body" idx="1"/>
          </p:nvPr>
        </p:nvSpPr>
        <p:spPr/>
        <p:txBody>
          <a:bodyPr/>
          <a:lstStyle/>
          <a:p>
            <a:r>
              <a:rPr lang="en-US" dirty="0"/>
              <a:t>Peter</a:t>
            </a:r>
          </a:p>
          <a:p>
            <a:pPr lvl="1"/>
            <a:r>
              <a:rPr lang="en-US" dirty="0"/>
              <a:t>Write something about how our hypothesis was completely wrong on two aspects. We thought Trump was going to be the overall most negative during debates, he wasn’t. We believed Trump would receive positive support on social media, he didn’t.</a:t>
            </a:r>
          </a:p>
          <a:p>
            <a:r>
              <a:rPr lang="en-US" dirty="0"/>
              <a:t>Also write something about what we can do to create a more thorough analysis i.e. more debates, more tweets etc.</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20</a:t>
            </a:fld>
            <a:endParaRPr lang="en-US" sz="1300" b="0" i="0" u="none" strike="noStrike" cap="none"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13753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8" name="Shape 178"/>
          <p:cNvSpPr txBox="1">
            <a:spLocks noGrp="1"/>
          </p:cNvSpPr>
          <p:nvPr>
            <p:ph type="sldNum" idx="12"/>
          </p:nvPr>
        </p:nvSpPr>
        <p:spPr>
          <a:xfrm>
            <a:off x="6019798" y="6384657"/>
            <a:ext cx="52052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3</a:t>
            </a:fld>
            <a:endParaRPr lang="en-US" sz="1300" b="0" i="0" u="none" strike="noStrike" cap="none">
              <a:solidFill>
                <a:srgbClr val="888888"/>
              </a:solidFill>
              <a:latin typeface="Calibri"/>
              <a:ea typeface="Calibri"/>
              <a:cs typeface="Calibri"/>
              <a:sym typeface="Calibri"/>
            </a:endParaRPr>
          </a:p>
        </p:txBody>
      </p:sp>
      <p:sp>
        <p:nvSpPr>
          <p:cNvPr id="179" name="Shape 179"/>
          <p:cNvSpPr/>
          <p:nvPr/>
        </p:nvSpPr>
        <p:spPr>
          <a:xfrm>
            <a:off x="990600" y="2894469"/>
            <a:ext cx="7543800" cy="685800"/>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What Do the Debates Say?</a:t>
            </a:r>
          </a:p>
        </p:txBody>
      </p:sp>
      <p:sp>
        <p:nvSpPr>
          <p:cNvPr id="180" name="Shape 180"/>
          <p:cNvSpPr/>
          <p:nvPr/>
        </p:nvSpPr>
        <p:spPr>
          <a:xfrm>
            <a:off x="990600" y="3743589"/>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Public Sentiment</a:t>
            </a:r>
          </a:p>
        </p:txBody>
      </p:sp>
      <p:sp>
        <p:nvSpPr>
          <p:cNvPr id="10" name="Shape 180"/>
          <p:cNvSpPr/>
          <p:nvPr/>
        </p:nvSpPr>
        <p:spPr>
          <a:xfrm>
            <a:off x="990600" y="4646815"/>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Conclusion</a:t>
            </a:r>
          </a:p>
        </p:txBody>
      </p:sp>
      <p:sp>
        <p:nvSpPr>
          <p:cNvPr id="11" name="Shape 180"/>
          <p:cNvSpPr/>
          <p:nvPr/>
        </p:nvSpPr>
        <p:spPr>
          <a:xfrm>
            <a:off x="990600" y="1974882"/>
            <a:ext cx="7543800" cy="692106"/>
          </a:xfrm>
          <a:prstGeom prst="homePlate">
            <a:avLst>
              <a:gd name="adj" fmla="val 50000"/>
            </a:avLst>
          </a:prstGeom>
          <a:solidFill>
            <a:srgbClr val="FF0000"/>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Project Process</a:t>
            </a:r>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196467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9" name="Shape 189"/>
          <p:cNvSpPr txBox="1">
            <a:spLocks noGrp="1"/>
          </p:cNvSpPr>
          <p:nvPr>
            <p:ph type="sldNum" idx="12"/>
          </p:nvPr>
        </p:nvSpPr>
        <p:spPr>
          <a:xfrm>
            <a:off x="6019798" y="6384657"/>
            <a:ext cx="52052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4</a:t>
            </a:fld>
            <a:endParaRPr lang="en-US" sz="1300" b="0" i="0" u="none" strike="noStrike" cap="none">
              <a:solidFill>
                <a:srgbClr val="888888"/>
              </a:solidFill>
              <a:latin typeface="Calibri"/>
              <a:ea typeface="Calibri"/>
              <a:cs typeface="Calibri"/>
              <a:sym typeface="Calibri"/>
            </a:endParaRPr>
          </a:p>
        </p:txBody>
      </p:sp>
      <p:sp>
        <p:nvSpPr>
          <p:cNvPr id="2" name="Title 1"/>
          <p:cNvSpPr>
            <a:spLocks noGrp="1"/>
          </p:cNvSpPr>
          <p:nvPr>
            <p:ph type="title"/>
          </p:nvPr>
        </p:nvSpPr>
        <p:spPr/>
        <p:txBody>
          <a:bodyPr/>
          <a:lstStyle/>
          <a:p>
            <a:r>
              <a:rPr lang="en-US" dirty="0"/>
              <a:t>Project Process</a:t>
            </a:r>
          </a:p>
        </p:txBody>
      </p:sp>
      <p:graphicFrame>
        <p:nvGraphicFramePr>
          <p:cNvPr id="5" name="Diagram 4"/>
          <p:cNvGraphicFramePr/>
          <p:nvPr>
            <p:extLst>
              <p:ext uri="{D42A27DB-BD31-4B8C-83A1-F6EECF244321}">
                <p14:modId xmlns:p14="http://schemas.microsoft.com/office/powerpoint/2010/main" val="1977404421"/>
              </p:ext>
            </p:extLst>
          </p:nvPr>
        </p:nvGraphicFramePr>
        <p:xfrm>
          <a:off x="588296" y="1295400"/>
          <a:ext cx="5279104" cy="5269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6019798" y="1273837"/>
            <a:ext cx="3037310" cy="707363"/>
          </a:xfrm>
          <a:prstGeom prst="rect">
            <a:avLst/>
          </a:prstGeom>
        </p:spPr>
      </p:pic>
      <p:pic>
        <p:nvPicPr>
          <p:cNvPr id="7" name="Picture 6"/>
          <p:cNvPicPr>
            <a:picLocks noChangeAspect="1"/>
          </p:cNvPicPr>
          <p:nvPr/>
        </p:nvPicPr>
        <p:blipFill>
          <a:blip r:embed="rId9"/>
          <a:stretch>
            <a:fillRect/>
          </a:stretch>
        </p:blipFill>
        <p:spPr>
          <a:xfrm>
            <a:off x="6019798" y="1778549"/>
            <a:ext cx="1371600" cy="1371600"/>
          </a:xfrm>
          <a:prstGeom prst="rect">
            <a:avLst/>
          </a:prstGeom>
        </p:spPr>
      </p:pic>
      <p:pic>
        <p:nvPicPr>
          <p:cNvPr id="8" name="Picture 7"/>
          <p:cNvPicPr>
            <a:picLocks noChangeAspect="1"/>
          </p:cNvPicPr>
          <p:nvPr/>
        </p:nvPicPr>
        <p:blipFill>
          <a:blip r:embed="rId10"/>
          <a:stretch>
            <a:fillRect/>
          </a:stretch>
        </p:blipFill>
        <p:spPr>
          <a:xfrm>
            <a:off x="7564638" y="1970548"/>
            <a:ext cx="1475169" cy="1758401"/>
          </a:xfrm>
          <a:prstGeom prst="rect">
            <a:avLst/>
          </a:prstGeom>
        </p:spPr>
      </p:pic>
      <p:pic>
        <p:nvPicPr>
          <p:cNvPr id="9" name="Picture 8"/>
          <p:cNvPicPr>
            <a:picLocks noChangeAspect="1"/>
          </p:cNvPicPr>
          <p:nvPr/>
        </p:nvPicPr>
        <p:blipFill>
          <a:blip r:embed="rId11"/>
          <a:stretch>
            <a:fillRect/>
          </a:stretch>
        </p:blipFill>
        <p:spPr>
          <a:xfrm>
            <a:off x="6426747" y="2895600"/>
            <a:ext cx="888453" cy="888453"/>
          </a:xfrm>
          <a:prstGeom prst="rect">
            <a:avLst/>
          </a:prstGeom>
        </p:spPr>
      </p:pic>
      <p:pic>
        <p:nvPicPr>
          <p:cNvPr id="10" name="Picture 9"/>
          <p:cNvPicPr>
            <a:picLocks noChangeAspect="1"/>
          </p:cNvPicPr>
          <p:nvPr/>
        </p:nvPicPr>
        <p:blipFill>
          <a:blip r:embed="rId12"/>
          <a:stretch>
            <a:fillRect/>
          </a:stretch>
        </p:blipFill>
        <p:spPr>
          <a:xfrm>
            <a:off x="8032515" y="4724400"/>
            <a:ext cx="882885" cy="882885"/>
          </a:xfrm>
          <a:prstGeom prst="rect">
            <a:avLst/>
          </a:prstGeom>
        </p:spPr>
      </p:pic>
      <p:pic>
        <p:nvPicPr>
          <p:cNvPr id="11" name="Picture 10"/>
          <p:cNvPicPr>
            <a:picLocks noChangeAspect="1"/>
          </p:cNvPicPr>
          <p:nvPr/>
        </p:nvPicPr>
        <p:blipFill>
          <a:blip r:embed="rId13"/>
          <a:stretch>
            <a:fillRect/>
          </a:stretch>
        </p:blipFill>
        <p:spPr>
          <a:xfrm>
            <a:off x="6324600" y="4419600"/>
            <a:ext cx="1419225" cy="1419225"/>
          </a:xfrm>
          <a:prstGeom prst="rect">
            <a:avLst/>
          </a:prstGeom>
        </p:spPr>
      </p:pic>
      <p:pic>
        <p:nvPicPr>
          <p:cNvPr id="12" name="Picture 11"/>
          <p:cNvPicPr>
            <a:picLocks noChangeAspect="1"/>
          </p:cNvPicPr>
          <p:nvPr/>
        </p:nvPicPr>
        <p:blipFill>
          <a:blip r:embed="rId14"/>
          <a:stretch>
            <a:fillRect/>
          </a:stretch>
        </p:blipFill>
        <p:spPr>
          <a:xfrm>
            <a:off x="6286262" y="5715000"/>
            <a:ext cx="2705338" cy="651285"/>
          </a:xfrm>
          <a:prstGeom prst="rect">
            <a:avLst/>
          </a:prstGeom>
        </p:spPr>
      </p:pic>
      <p:pic>
        <p:nvPicPr>
          <p:cNvPr id="13" name="Picture 12"/>
          <p:cNvPicPr>
            <a:picLocks noChangeAspect="1"/>
          </p:cNvPicPr>
          <p:nvPr/>
        </p:nvPicPr>
        <p:blipFill>
          <a:blip r:embed="rId15"/>
          <a:stretch>
            <a:fillRect/>
          </a:stretch>
        </p:blipFill>
        <p:spPr>
          <a:xfrm>
            <a:off x="6212539" y="4006535"/>
            <a:ext cx="2704197" cy="495769"/>
          </a:xfrm>
          <a:prstGeom prst="rect">
            <a:avLst/>
          </a:prstGeom>
        </p:spPr>
      </p:pic>
    </p:spTree>
    <p:extLst>
      <p:ext uri="{BB962C8B-B14F-4D97-AF65-F5344CB8AC3E}">
        <p14:creationId xmlns:p14="http://schemas.microsoft.com/office/powerpoint/2010/main" val="1742377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9" name="Shape 189"/>
          <p:cNvSpPr txBox="1">
            <a:spLocks noGrp="1"/>
          </p:cNvSpPr>
          <p:nvPr>
            <p:ph type="sldNum" idx="12"/>
          </p:nvPr>
        </p:nvSpPr>
        <p:spPr>
          <a:xfrm>
            <a:off x="6019798" y="6384657"/>
            <a:ext cx="52052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5</a:t>
            </a:fld>
            <a:endParaRPr lang="en-US" sz="1300" b="0" i="0" u="none" strike="noStrike" cap="none">
              <a:solidFill>
                <a:srgbClr val="888888"/>
              </a:solidFill>
              <a:latin typeface="Calibri"/>
              <a:ea typeface="Calibri"/>
              <a:cs typeface="Calibri"/>
              <a:sym typeface="Calibri"/>
            </a:endParaRPr>
          </a:p>
        </p:txBody>
      </p:sp>
      <p:sp>
        <p:nvSpPr>
          <p:cNvPr id="2" name="Title 1"/>
          <p:cNvSpPr>
            <a:spLocks noGrp="1"/>
          </p:cNvSpPr>
          <p:nvPr>
            <p:ph type="title"/>
          </p:nvPr>
        </p:nvSpPr>
        <p:spPr/>
        <p:txBody>
          <a:bodyPr/>
          <a:lstStyle/>
          <a:p>
            <a:r>
              <a:rPr lang="en-US" dirty="0"/>
              <a:t>Difficulties</a:t>
            </a:r>
          </a:p>
        </p:txBody>
      </p:sp>
      <p:pic>
        <p:nvPicPr>
          <p:cNvPr id="5" name="Picture 4" descr="junk.JPG"/>
          <p:cNvPicPr>
            <a:picLocks noChangeAspect="1"/>
          </p:cNvPicPr>
          <p:nvPr/>
        </p:nvPicPr>
        <p:blipFill rotWithShape="1">
          <a:blip r:embed="rId3">
            <a:extLst>
              <a:ext uri="{28A0092B-C50C-407E-A947-70E740481C1C}">
                <a14:useLocalDpi xmlns:a14="http://schemas.microsoft.com/office/drawing/2010/main" val="0"/>
              </a:ext>
            </a:extLst>
          </a:blip>
          <a:srcRect l="6784" r="1794"/>
          <a:stretch/>
        </p:blipFill>
        <p:spPr>
          <a:xfrm>
            <a:off x="232158" y="1540400"/>
            <a:ext cx="5196267" cy="1975913"/>
          </a:xfrm>
          <a:prstGeom prst="rect">
            <a:avLst/>
          </a:prstGeom>
        </p:spPr>
      </p:pic>
      <p:sp>
        <p:nvSpPr>
          <p:cNvPr id="6" name="TextBox 5"/>
          <p:cNvSpPr txBox="1"/>
          <p:nvPr/>
        </p:nvSpPr>
        <p:spPr>
          <a:xfrm>
            <a:off x="5445434" y="1619132"/>
            <a:ext cx="3698566" cy="1308050"/>
          </a:xfrm>
          <a:prstGeom prst="rect">
            <a:avLst/>
          </a:prstGeom>
          <a:noFill/>
        </p:spPr>
        <p:txBody>
          <a:bodyPr wrap="square" rtlCol="0">
            <a:spAutoFit/>
          </a:bodyPr>
          <a:lstStyle/>
          <a:p>
            <a:r>
              <a:rPr lang="en-US" sz="2500" b="1" dirty="0">
                <a:latin typeface="Calibri"/>
                <a:cs typeface="Calibri"/>
              </a:rPr>
              <a:t>Washington Post</a:t>
            </a:r>
          </a:p>
          <a:p>
            <a:pPr marL="285750" indent="-285750">
              <a:buFont typeface="Arial"/>
              <a:buChar char="•"/>
            </a:pPr>
            <a:r>
              <a:rPr lang="en-US" sz="1800" dirty="0">
                <a:latin typeface="Calibri"/>
                <a:cs typeface="Calibri"/>
              </a:rPr>
              <a:t>Parsing html</a:t>
            </a:r>
          </a:p>
          <a:p>
            <a:pPr marL="285750" indent="-285750">
              <a:buFont typeface="Arial"/>
              <a:buChar char="•"/>
            </a:pPr>
            <a:r>
              <a:rPr lang="en-US" sz="1800" dirty="0">
                <a:latin typeface="Calibri"/>
                <a:cs typeface="Calibri"/>
              </a:rPr>
              <a:t>Determining who said what</a:t>
            </a:r>
          </a:p>
          <a:p>
            <a:pPr marL="285750" indent="-285750">
              <a:buFont typeface="Arial"/>
              <a:buChar char="•"/>
            </a:pPr>
            <a:r>
              <a:rPr lang="en-US" sz="1800" dirty="0">
                <a:latin typeface="Calibri"/>
                <a:cs typeface="Calibri"/>
              </a:rPr>
              <a:t>Removing punctuation</a:t>
            </a:r>
          </a:p>
        </p:txBody>
      </p:sp>
      <p:sp>
        <p:nvSpPr>
          <p:cNvPr id="7" name="TextBox 6"/>
          <p:cNvSpPr txBox="1"/>
          <p:nvPr/>
        </p:nvSpPr>
        <p:spPr>
          <a:xfrm>
            <a:off x="309770" y="3615422"/>
            <a:ext cx="4538118" cy="2785378"/>
          </a:xfrm>
          <a:prstGeom prst="rect">
            <a:avLst/>
          </a:prstGeom>
          <a:noFill/>
        </p:spPr>
        <p:txBody>
          <a:bodyPr wrap="square" rtlCol="0">
            <a:spAutoFit/>
          </a:bodyPr>
          <a:lstStyle/>
          <a:p>
            <a:r>
              <a:rPr lang="en-US" sz="2500" b="1" dirty="0">
                <a:latin typeface="Calibri"/>
                <a:cs typeface="Calibri"/>
              </a:rPr>
              <a:t>Twitter</a:t>
            </a:r>
          </a:p>
          <a:p>
            <a:r>
              <a:rPr lang="en-US" sz="2000" i="1" dirty="0" err="1">
                <a:latin typeface="Calibri"/>
                <a:cs typeface="Calibri"/>
              </a:rPr>
              <a:t>Tweepy</a:t>
            </a:r>
            <a:endParaRPr lang="en-US" sz="2000" i="1" dirty="0">
              <a:latin typeface="Calibri"/>
              <a:cs typeface="Calibri"/>
            </a:endParaRPr>
          </a:p>
          <a:p>
            <a:pPr marL="285750" indent="-285750">
              <a:buFont typeface="Arial"/>
              <a:buChar char="•"/>
            </a:pPr>
            <a:r>
              <a:rPr lang="en-US" sz="1800" dirty="0">
                <a:latin typeface="Calibri"/>
                <a:cs typeface="Calibri"/>
              </a:rPr>
              <a:t>429 Overload</a:t>
            </a:r>
          </a:p>
          <a:p>
            <a:pPr marL="285750" indent="-285750">
              <a:buFont typeface="Arial"/>
              <a:buChar char="•"/>
            </a:pPr>
            <a:r>
              <a:rPr lang="en-US" sz="1800" dirty="0">
                <a:latin typeface="Calibri"/>
                <a:cs typeface="Calibri"/>
              </a:rPr>
              <a:t>Geocode &amp; User Location – user enabled</a:t>
            </a:r>
          </a:p>
          <a:p>
            <a:pPr marL="285750" indent="-285750">
              <a:buFont typeface="Arial"/>
              <a:buChar char="•"/>
            </a:pPr>
            <a:r>
              <a:rPr lang="en-US" sz="1800" dirty="0">
                <a:latin typeface="Calibri"/>
                <a:cs typeface="Calibri"/>
              </a:rPr>
              <a:t>3200 tweets max per unique query</a:t>
            </a:r>
          </a:p>
          <a:p>
            <a:r>
              <a:rPr lang="en-US" sz="2000" i="1" dirty="0" err="1">
                <a:latin typeface="Calibri"/>
                <a:cs typeface="Calibri"/>
              </a:rPr>
              <a:t>Topsy</a:t>
            </a:r>
            <a:endParaRPr lang="en-US" sz="2000" i="1" dirty="0">
              <a:latin typeface="Calibri"/>
              <a:cs typeface="Calibri"/>
            </a:endParaRPr>
          </a:p>
          <a:p>
            <a:pPr marL="285750" indent="-285750">
              <a:buFont typeface="Arial"/>
              <a:buChar char="•"/>
            </a:pPr>
            <a:r>
              <a:rPr lang="en-US" sz="1800" dirty="0">
                <a:latin typeface="Calibri"/>
                <a:cs typeface="Calibri"/>
              </a:rPr>
              <a:t>Shut down – 10 days max twitter history</a:t>
            </a:r>
          </a:p>
          <a:p>
            <a:r>
              <a:rPr lang="en-US" sz="2000" i="1" dirty="0">
                <a:latin typeface="Calibri"/>
                <a:cs typeface="Calibri"/>
              </a:rPr>
              <a:t>Sentiment Analysis</a:t>
            </a:r>
          </a:p>
          <a:p>
            <a:pPr marL="285750" indent="-285750">
              <a:buFont typeface="Arial"/>
              <a:buChar char="•"/>
            </a:pPr>
            <a:r>
              <a:rPr lang="en-US" sz="1800" dirty="0">
                <a:latin typeface="Calibri"/>
                <a:cs typeface="Calibri"/>
              </a:rPr>
              <a:t>Throttle error</a:t>
            </a:r>
          </a:p>
        </p:txBody>
      </p:sp>
      <p:sp>
        <p:nvSpPr>
          <p:cNvPr id="8" name="TextBox 7"/>
          <p:cNvSpPr txBox="1"/>
          <p:nvPr/>
        </p:nvSpPr>
        <p:spPr>
          <a:xfrm>
            <a:off x="4808853" y="3886200"/>
            <a:ext cx="4106547" cy="2246769"/>
          </a:xfrm>
          <a:prstGeom prst="rect">
            <a:avLst/>
          </a:prstGeom>
          <a:noFill/>
        </p:spPr>
        <p:txBody>
          <a:bodyPr wrap="square" rtlCol="0">
            <a:spAutoFit/>
          </a:bodyPr>
          <a:lstStyle/>
          <a:p>
            <a:r>
              <a:rPr lang="en-US" dirty="0" err="1">
                <a:solidFill>
                  <a:srgbClr val="FF0000"/>
                </a:solidFill>
              </a:rPr>
              <a:t>Traceback</a:t>
            </a:r>
            <a:r>
              <a:rPr lang="en-US" dirty="0">
                <a:solidFill>
                  <a:srgbClr val="FF0000"/>
                </a:solidFill>
              </a:rPr>
              <a:t> (most recent call last): File “</a:t>
            </a:r>
            <a:r>
              <a:rPr lang="en-US" dirty="0" err="1">
                <a:solidFill>
                  <a:srgbClr val="FF0000"/>
                </a:solidFill>
              </a:rPr>
              <a:t>extract_test.py</a:t>
            </a:r>
            <a:r>
              <a:rPr lang="en-US" dirty="0">
                <a:solidFill>
                  <a:srgbClr val="FF0000"/>
                </a:solidFill>
              </a:rPr>
              <a:t>”, line 43, in response=</a:t>
            </a:r>
            <a:r>
              <a:rPr lang="en-US" dirty="0" err="1">
                <a:solidFill>
                  <a:srgbClr val="FF0000"/>
                </a:solidFill>
              </a:rPr>
              <a:t>br.open</a:t>
            </a:r>
            <a:r>
              <a:rPr lang="en-US" dirty="0">
                <a:solidFill>
                  <a:srgbClr val="FF0000"/>
                </a:solidFill>
              </a:rPr>
              <a:t>(v) File “”/</a:t>
            </a:r>
            <a:r>
              <a:rPr lang="en-US" dirty="0" err="1">
                <a:solidFill>
                  <a:srgbClr val="FF0000"/>
                </a:solidFill>
              </a:rPr>
              <a:t>usr</a:t>
            </a:r>
            <a:r>
              <a:rPr lang="en-US" dirty="0">
                <a:solidFill>
                  <a:srgbClr val="FF0000"/>
                </a:solidFill>
              </a:rPr>
              <a:t>/local/lib/python2.7/</a:t>
            </a:r>
            <a:r>
              <a:rPr lang="en-US" dirty="0" err="1">
                <a:solidFill>
                  <a:srgbClr val="FF0000"/>
                </a:solidFill>
              </a:rPr>
              <a:t>dist</a:t>
            </a:r>
            <a:r>
              <a:rPr lang="en-US" dirty="0">
                <a:solidFill>
                  <a:srgbClr val="FF0000"/>
                </a:solidFill>
              </a:rPr>
              <a:t>-packages/mechanize/_</a:t>
            </a:r>
            <a:r>
              <a:rPr lang="en-US" dirty="0" err="1">
                <a:solidFill>
                  <a:srgbClr val="FF0000"/>
                </a:solidFill>
              </a:rPr>
              <a:t>mechanize.py</a:t>
            </a:r>
            <a:r>
              <a:rPr lang="en-US" dirty="0">
                <a:solidFill>
                  <a:srgbClr val="FF0000"/>
                </a:solidFill>
              </a:rPr>
              <a:t>” line 203, in open return self._</a:t>
            </a:r>
            <a:r>
              <a:rPr lang="en-US" dirty="0" err="1">
                <a:solidFill>
                  <a:srgbClr val="FF0000"/>
                </a:solidFill>
              </a:rPr>
              <a:t>mech_open</a:t>
            </a:r>
            <a:r>
              <a:rPr lang="en-US" dirty="0">
                <a:solidFill>
                  <a:srgbClr val="FF0000"/>
                </a:solidFill>
              </a:rPr>
              <a:t>(</a:t>
            </a:r>
            <a:r>
              <a:rPr lang="en-US" dirty="0" err="1">
                <a:solidFill>
                  <a:srgbClr val="FF0000"/>
                </a:solidFill>
              </a:rPr>
              <a:t>url</a:t>
            </a:r>
            <a:r>
              <a:rPr lang="en-US" dirty="0">
                <a:solidFill>
                  <a:srgbClr val="FF0000"/>
                </a:solidFill>
              </a:rPr>
              <a:t>, data, timeout=timeout) File “/</a:t>
            </a:r>
            <a:r>
              <a:rPr lang="en-US" dirty="0" err="1">
                <a:solidFill>
                  <a:srgbClr val="FF0000"/>
                </a:solidFill>
              </a:rPr>
              <a:t>usrlocal</a:t>
            </a:r>
            <a:r>
              <a:rPr lang="en-US" dirty="0">
                <a:solidFill>
                  <a:srgbClr val="FF0000"/>
                </a:solidFill>
              </a:rPr>
              <a:t>/lib/python2.7/</a:t>
            </a:r>
            <a:r>
              <a:rPr lang="en-US" dirty="0" err="1">
                <a:solidFill>
                  <a:srgbClr val="FF0000"/>
                </a:solidFill>
              </a:rPr>
              <a:t>dist</a:t>
            </a:r>
            <a:r>
              <a:rPr lang="en-US" dirty="0">
                <a:solidFill>
                  <a:srgbClr val="FF0000"/>
                </a:solidFill>
              </a:rPr>
              <a:t>-packages/mechanize/_</a:t>
            </a:r>
            <a:r>
              <a:rPr lang="en-US" dirty="0" err="1">
                <a:solidFill>
                  <a:srgbClr val="FF0000"/>
                </a:solidFill>
              </a:rPr>
              <a:t>mechanize.py</a:t>
            </a:r>
            <a:r>
              <a:rPr lang="en-US" dirty="0">
                <a:solidFill>
                  <a:srgbClr val="FF0000"/>
                </a:solidFill>
              </a:rPr>
              <a:t>”, line 255, in _</a:t>
            </a:r>
            <a:r>
              <a:rPr lang="en-US" dirty="0" err="1">
                <a:solidFill>
                  <a:srgbClr val="FF0000"/>
                </a:solidFill>
              </a:rPr>
              <a:t>mech_open</a:t>
            </a:r>
            <a:r>
              <a:rPr lang="en-US" dirty="0">
                <a:solidFill>
                  <a:srgbClr val="FF0000"/>
                </a:solidFill>
              </a:rPr>
              <a:t> raise response mechanize._</a:t>
            </a:r>
            <a:r>
              <a:rPr lang="en-US" dirty="0" err="1">
                <a:solidFill>
                  <a:srgbClr val="FF0000"/>
                </a:solidFill>
              </a:rPr>
              <a:t>response.httperror_seek_wrapper</a:t>
            </a:r>
            <a:r>
              <a:rPr lang="en-US" dirty="0">
                <a:solidFill>
                  <a:srgbClr val="FF0000"/>
                </a:solidFill>
              </a:rPr>
              <a:t>: HTTP Error 429: Unknown Response Code</a:t>
            </a:r>
          </a:p>
        </p:txBody>
      </p:sp>
    </p:spTree>
    <p:extLst>
      <p:ext uri="{BB962C8B-B14F-4D97-AF65-F5344CB8AC3E}">
        <p14:creationId xmlns:p14="http://schemas.microsoft.com/office/powerpoint/2010/main" val="1909714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8" name="Shape 178"/>
          <p:cNvSpPr txBox="1">
            <a:spLocks noGrp="1"/>
          </p:cNvSpPr>
          <p:nvPr>
            <p:ph type="sldNum" idx="12"/>
          </p:nvPr>
        </p:nvSpPr>
        <p:spPr>
          <a:xfrm>
            <a:off x="6019798" y="6384657"/>
            <a:ext cx="520521"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300" b="0" i="0" u="none" strike="noStrike" cap="none">
                <a:solidFill>
                  <a:srgbClr val="888888"/>
                </a:solidFill>
                <a:latin typeface="Calibri"/>
                <a:ea typeface="Calibri"/>
                <a:cs typeface="Calibri"/>
                <a:sym typeface="Calibri"/>
              </a:rPr>
              <a:t>6</a:t>
            </a:fld>
            <a:endParaRPr lang="en-US" sz="1300" b="0" i="0" u="none" strike="noStrike" cap="none">
              <a:solidFill>
                <a:srgbClr val="888888"/>
              </a:solidFill>
              <a:latin typeface="Calibri"/>
              <a:ea typeface="Calibri"/>
              <a:cs typeface="Calibri"/>
              <a:sym typeface="Calibri"/>
            </a:endParaRPr>
          </a:p>
        </p:txBody>
      </p:sp>
      <p:sp>
        <p:nvSpPr>
          <p:cNvPr id="179" name="Shape 179"/>
          <p:cNvSpPr/>
          <p:nvPr/>
        </p:nvSpPr>
        <p:spPr>
          <a:xfrm>
            <a:off x="990600" y="2894469"/>
            <a:ext cx="7543800" cy="685800"/>
          </a:xfrm>
          <a:prstGeom prst="homePlate">
            <a:avLst>
              <a:gd name="adj" fmla="val 50000"/>
            </a:avLst>
          </a:prstGeom>
          <a:solidFill>
            <a:srgbClr val="FF0000"/>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What Do the Debates Say?</a:t>
            </a:r>
          </a:p>
        </p:txBody>
      </p:sp>
      <p:sp>
        <p:nvSpPr>
          <p:cNvPr id="180" name="Shape 180"/>
          <p:cNvSpPr/>
          <p:nvPr/>
        </p:nvSpPr>
        <p:spPr>
          <a:xfrm>
            <a:off x="990600" y="3743589"/>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lt1"/>
                </a:solidFill>
                <a:latin typeface="Calibri"/>
                <a:ea typeface="Calibri"/>
                <a:cs typeface="Calibri"/>
                <a:sym typeface="Calibri"/>
              </a:rPr>
              <a:t>Public Sentiment</a:t>
            </a:r>
          </a:p>
        </p:txBody>
      </p:sp>
      <p:sp>
        <p:nvSpPr>
          <p:cNvPr id="10" name="Shape 180"/>
          <p:cNvSpPr/>
          <p:nvPr/>
        </p:nvSpPr>
        <p:spPr>
          <a:xfrm>
            <a:off x="990600" y="4646815"/>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Conclusion</a:t>
            </a:r>
          </a:p>
        </p:txBody>
      </p:sp>
      <p:sp>
        <p:nvSpPr>
          <p:cNvPr id="11" name="Shape 180"/>
          <p:cNvSpPr/>
          <p:nvPr/>
        </p:nvSpPr>
        <p:spPr>
          <a:xfrm>
            <a:off x="990600" y="1974882"/>
            <a:ext cx="7543800" cy="692106"/>
          </a:xfrm>
          <a:prstGeom prst="homePlate">
            <a:avLst>
              <a:gd name="adj" fmla="val 50000"/>
            </a:avLst>
          </a:prstGeom>
          <a:solidFill>
            <a:srgbClr val="A5A5A5"/>
          </a:solidFill>
          <a:ln>
            <a:noFill/>
          </a:ln>
        </p:spPr>
        <p:txBody>
          <a:bodyPr lIns="91425" tIns="45700" rIns="91425" bIns="45700" anchor="ctr" anchorCtr="0">
            <a:noAutofit/>
          </a:bodyPr>
          <a:lstStyle/>
          <a:p>
            <a:pPr lvl="0" algn="ctr">
              <a:buSzPct val="25000"/>
            </a:pPr>
            <a:r>
              <a:rPr lang="en-US" sz="2400" b="1" dirty="0">
                <a:solidFill>
                  <a:schemeClr val="bg1"/>
                </a:solidFill>
                <a:latin typeface="Calibri"/>
                <a:ea typeface="Calibri"/>
                <a:cs typeface="Calibri"/>
                <a:sym typeface="Calibri"/>
              </a:rPr>
              <a:t>Project Process</a:t>
            </a:r>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976379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the debates say?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7</a:t>
            </a:fld>
            <a:endParaRPr lang="en-US" sz="1300" b="0" i="0" u="none" strike="noStrike" cap="none" dirty="0">
              <a:solidFill>
                <a:srgbClr val="888888"/>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6" name="TextBox 5"/>
              <p:cNvSpPr txBox="1"/>
              <p:nvPr/>
            </p:nvSpPr>
            <p:spPr>
              <a:xfrm>
                <a:off x="5720340" y="2011289"/>
                <a:ext cx="3506788" cy="7155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𝑆𝑒𝑛𝑠𝑖𝑡𝑖𝑣𝑖𝑡𝑦</m:t>
                      </m:r>
                      <m:r>
                        <a:rPr lang="en-US" sz="1400" b="0" i="1" smtClean="0">
                          <a:latin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en-US" sz="1400" i="1" smtClean="0">
                                  <a:latin typeface="Cambria Math" panose="02040503050406030204" pitchFamily="18" charset="0"/>
                                  <a:ea typeface="Cambria Math" panose="02040503050406030204" pitchFamily="18" charset="0"/>
                                </a:rPr>
                              </m:ctrlPr>
                            </m:naryPr>
                            <m:sub>
                              <m:r>
                                <m:rPr>
                                  <m:brk m:alnAt="23"/>
                                </m:rPr>
                                <a:rPr lang="en-US" sz="1400" b="0" i="1" smtClean="0">
                                  <a:latin typeface="Cambria Math" panose="02040503050406030204" pitchFamily="18" charset="0"/>
                                  <a:ea typeface="Cambria Math" panose="02040503050406030204" pitchFamily="18" charset="0"/>
                                </a:rPr>
                                <m:t>𝑖</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𝐼</m:t>
                              </m:r>
                            </m:sub>
                            <m:sup/>
                            <m:e>
                              <m:d>
                                <m:dPr>
                                  <m:ctrlPr>
                                    <a:rPr lang="en-US" sz="140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𝑖</m:t>
                                      </m:r>
                                    </m:e>
                                    <m:sub>
                                      <m:r>
                                        <a:rPr lang="en-US" sz="1400" i="1">
                                          <a:latin typeface="Cambria Math" panose="02040503050406030204" pitchFamily="18" charset="0"/>
                                          <a:ea typeface="Cambria Math" panose="02040503050406030204" pitchFamily="18" charset="0"/>
                                        </a:rPr>
                                        <m:t>𝑝𝑜𝑠</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𝑖</m:t>
                                      </m:r>
                                    </m:e>
                                    <m:sub>
                                      <m:r>
                                        <a:rPr lang="en-US" sz="1400" i="1">
                                          <a:latin typeface="Cambria Math" panose="02040503050406030204" pitchFamily="18" charset="0"/>
                                          <a:ea typeface="Cambria Math" panose="02040503050406030204" pitchFamily="18" charset="0"/>
                                        </a:rPr>
                                        <m:t>𝑛𝑒𝑔</m:t>
                                      </m:r>
                                    </m:sub>
                                  </m:sSub>
                                </m:e>
                              </m:d>
                            </m:e>
                          </m:nary>
                        </m:num>
                        <m:den>
                          <m:nary>
                            <m:naryPr>
                              <m:chr m:val="∑"/>
                              <m:subHide m:val="on"/>
                              <m:supHide m:val="on"/>
                              <m:ctrlPr>
                                <a:rPr lang="en-US" sz="1400" i="1">
                                  <a:latin typeface="Cambria Math" panose="02040503050406030204" pitchFamily="18" charset="0"/>
                                  <a:ea typeface="Cambria Math" panose="02040503050406030204" pitchFamily="18" charset="0"/>
                                </a:rPr>
                              </m:ctrlPr>
                            </m:naryPr>
                            <m:sub/>
                            <m:sup/>
                            <m:e>
                              <m:r>
                                <a:rPr lang="en-US" sz="1400" i="1">
                                  <a:latin typeface="Cambria Math" panose="02040503050406030204" pitchFamily="18" charset="0"/>
                                  <a:ea typeface="Cambria Math" panose="02040503050406030204" pitchFamily="18" charset="0"/>
                                </a:rPr>
                                <m:t>𝑖</m:t>
                              </m:r>
                            </m:e>
                          </m:nary>
                        </m:den>
                      </m:f>
                    </m:oMath>
                  </m:oMathPara>
                </a14:m>
                <a:endParaRPr lang="en-US" sz="1400" dirty="0"/>
              </a:p>
              <a:p>
                <a:pPr algn="ctr"/>
                <a:r>
                  <a:rPr lang="en-US" sz="1400" i="1" dirty="0">
                    <a:latin typeface="Times New Roman" panose="02020603050405020304" pitchFamily="18" charset="0"/>
                    <a:cs typeface="Times New Roman" panose="02020603050405020304" pitchFamily="18" charset="0"/>
                  </a:rPr>
                  <a:t>where </a:t>
                </a:r>
                <a:r>
                  <a:rPr lang="en-US" sz="1400" i="1" dirty="0" err="1">
                    <a:latin typeface="Times New Roman" panose="02020603050405020304" pitchFamily="18" charset="0"/>
                    <a:cs typeface="Times New Roman" panose="02020603050405020304" pitchFamily="18" charset="0"/>
                  </a:rPr>
                  <a:t>i</a:t>
                </a:r>
                <a:r>
                  <a:rPr lang="en-US" sz="1400" i="1" dirty="0">
                    <a:latin typeface="Times New Roman" panose="02020603050405020304" pitchFamily="18" charset="0"/>
                    <a:cs typeface="Times New Roman" panose="02020603050405020304" pitchFamily="18" charset="0"/>
                  </a:rPr>
                  <a:t>= relevance</a:t>
                </a:r>
              </a:p>
            </p:txBody>
          </p:sp>
        </mc:Choice>
        <mc:Fallback xmlns="">
          <p:sp>
            <p:nvSpPr>
              <p:cNvPr id="6" name="TextBox 5"/>
              <p:cNvSpPr txBox="1">
                <a:spLocks noRot="1" noChangeAspect="1" noMove="1" noResize="1" noEditPoints="1" noAdjustHandles="1" noChangeArrowheads="1" noChangeShapeType="1" noTextEdit="1"/>
              </p:cNvSpPr>
              <p:nvPr/>
            </p:nvSpPr>
            <p:spPr>
              <a:xfrm>
                <a:off x="5720340" y="2011289"/>
                <a:ext cx="3506788" cy="715581"/>
              </a:xfrm>
              <a:prstGeom prst="rect">
                <a:avLst/>
              </a:prstGeom>
              <a:blipFill>
                <a:blip r:embed="rId2"/>
                <a:stretch>
                  <a:fillRect b="-14530"/>
                </a:stretch>
              </a:blipFill>
            </p:spPr>
            <p:txBody>
              <a:bodyPr/>
              <a:lstStyle/>
              <a:p>
                <a:r>
                  <a:rPr lang="en-US">
                    <a:noFill/>
                  </a:rPr>
                  <a:t> </a:t>
                </a:r>
              </a:p>
            </p:txBody>
          </p:sp>
        </mc:Fallback>
      </mc:AlternateContent>
      <p:sp>
        <p:nvSpPr>
          <p:cNvPr id="7" name="TextBox 6"/>
          <p:cNvSpPr txBox="1"/>
          <p:nvPr/>
        </p:nvSpPr>
        <p:spPr>
          <a:xfrm>
            <a:off x="5910552" y="3189088"/>
            <a:ext cx="3126364" cy="132343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dirty="0"/>
              <a:t>Cruz and Kasich get more negative as they get desperate.</a:t>
            </a:r>
          </a:p>
          <a:p>
            <a:pPr marL="285750" indent="-285750">
              <a:spcAft>
                <a:spcPts val="600"/>
              </a:spcAft>
              <a:buFont typeface="Arial" panose="020B0604020202020204" pitchFamily="34" charset="0"/>
              <a:buChar char="•"/>
            </a:pPr>
            <a:r>
              <a:rPr lang="en-US" sz="1400" dirty="0"/>
              <a:t>Trump has an outlier negative performance in Detroit</a:t>
            </a:r>
          </a:p>
          <a:p>
            <a:pPr marL="285750" indent="-285750">
              <a:spcAft>
                <a:spcPts val="600"/>
              </a:spcAft>
              <a:buFont typeface="Arial" panose="020B0604020202020204" pitchFamily="34" charset="0"/>
              <a:buChar char="•"/>
            </a:pPr>
            <a:r>
              <a:rPr lang="en-US" sz="1400" dirty="0"/>
              <a:t>Rubio continues to be neutral</a:t>
            </a:r>
          </a:p>
        </p:txBody>
      </p:sp>
      <p:pic>
        <p:nvPicPr>
          <p:cNvPr id="3" name="Picture 2"/>
          <p:cNvPicPr>
            <a:picLocks noChangeAspect="1"/>
          </p:cNvPicPr>
          <p:nvPr/>
        </p:nvPicPr>
        <p:blipFill>
          <a:blip r:embed="rId3"/>
          <a:stretch>
            <a:fillRect/>
          </a:stretch>
        </p:blipFill>
        <p:spPr>
          <a:xfrm>
            <a:off x="123448" y="1245332"/>
            <a:ext cx="5728617" cy="4736367"/>
          </a:xfrm>
          <a:prstGeom prst="rect">
            <a:avLst/>
          </a:prstGeom>
        </p:spPr>
      </p:pic>
    </p:spTree>
    <p:extLst>
      <p:ext uri="{BB962C8B-B14F-4D97-AF65-F5344CB8AC3E}">
        <p14:creationId xmlns:p14="http://schemas.microsoft.com/office/powerpoint/2010/main" val="4105229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happened in Detroit?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8</a:t>
            </a:fld>
            <a:endParaRPr lang="en-US" sz="1300" b="0" i="0" u="none" strike="noStrike" cap="none" dirty="0">
              <a:solidFill>
                <a:srgbClr val="888888"/>
              </a:solidFill>
              <a:latin typeface="Calibri"/>
              <a:ea typeface="Calibri"/>
              <a:cs typeface="Calibri"/>
              <a:sym typeface="Calibri"/>
            </a:endParaRPr>
          </a:p>
        </p:txBody>
      </p:sp>
      <p:pic>
        <p:nvPicPr>
          <p:cNvPr id="5" name="Picture 4"/>
          <p:cNvPicPr>
            <a:picLocks noChangeAspect="1"/>
          </p:cNvPicPr>
          <p:nvPr/>
        </p:nvPicPr>
        <p:blipFill>
          <a:blip r:embed="rId2"/>
          <a:stretch>
            <a:fillRect/>
          </a:stretch>
        </p:blipFill>
        <p:spPr>
          <a:xfrm>
            <a:off x="93430" y="1534441"/>
            <a:ext cx="5751628" cy="4314841"/>
          </a:xfrm>
          <a:prstGeom prst="rect">
            <a:avLst/>
          </a:prstGeom>
        </p:spPr>
      </p:pic>
      <p:sp>
        <p:nvSpPr>
          <p:cNvPr id="6" name="TextBox 5"/>
          <p:cNvSpPr txBox="1"/>
          <p:nvPr/>
        </p:nvSpPr>
        <p:spPr>
          <a:xfrm>
            <a:off x="5955291" y="2177706"/>
            <a:ext cx="3126364" cy="3123932"/>
          </a:xfrm>
          <a:prstGeom prst="rect">
            <a:avLst/>
          </a:prstGeom>
          <a:noFill/>
        </p:spPr>
        <p:txBody>
          <a:bodyPr wrap="square" rtlCol="0">
            <a:spAutoFit/>
          </a:bodyPr>
          <a:lstStyle/>
          <a:p>
            <a:pPr>
              <a:spcAft>
                <a:spcPts val="600"/>
              </a:spcAft>
            </a:pPr>
            <a:r>
              <a:rPr lang="en-US" sz="1400" u="sng" dirty="0"/>
              <a:t>NEWS HEADLINES</a:t>
            </a:r>
            <a:br>
              <a:rPr lang="en-US" sz="1400" u="sng" dirty="0"/>
            </a:br>
            <a:endParaRPr lang="en-US" sz="1400" u="sng" dirty="0"/>
          </a:p>
          <a:p>
            <a:pPr marL="285750" indent="-285750">
              <a:spcAft>
                <a:spcPts val="600"/>
              </a:spcAft>
              <a:buFont typeface="Arial" panose="020B0604020202020204" pitchFamily="34" charset="0"/>
              <a:buChar char="•"/>
            </a:pPr>
            <a:br>
              <a:rPr lang="en-US" sz="1400" dirty="0"/>
            </a:br>
            <a:r>
              <a:rPr lang="en-US" sz="1400" i="1" dirty="0"/>
              <a:t>“Trump was attention of attacks at GOP debate”</a:t>
            </a:r>
            <a:br>
              <a:rPr lang="en-US" sz="1400" i="1" dirty="0"/>
            </a:br>
            <a:endParaRPr lang="en-US" sz="1400" i="1" dirty="0"/>
          </a:p>
          <a:p>
            <a:pPr marL="285750" indent="-285750">
              <a:spcAft>
                <a:spcPts val="600"/>
              </a:spcAft>
              <a:buFont typeface="Arial" panose="020B0604020202020204" pitchFamily="34" charset="0"/>
              <a:buChar char="•"/>
            </a:pPr>
            <a:br>
              <a:rPr lang="en-US" sz="1400" dirty="0"/>
            </a:br>
            <a:r>
              <a:rPr lang="en-US" sz="1400" i="1" dirty="0"/>
              <a:t>“</a:t>
            </a:r>
            <a:r>
              <a:rPr lang="en-US" i="1" dirty="0"/>
              <a:t>Taking On Donald Trump, at Their Own Peril”</a:t>
            </a:r>
            <a:br>
              <a:rPr lang="en-US" i="1" dirty="0"/>
            </a:br>
            <a:endParaRPr lang="en-US" i="1" dirty="0"/>
          </a:p>
          <a:p>
            <a:pPr marL="285750" indent="-285750">
              <a:spcAft>
                <a:spcPts val="600"/>
              </a:spcAft>
              <a:buFont typeface="Arial" panose="020B0604020202020204" pitchFamily="34" charset="0"/>
              <a:buChar char="•"/>
            </a:pPr>
            <a:br>
              <a:rPr lang="en-US" sz="1400" dirty="0"/>
            </a:br>
            <a:r>
              <a:rPr lang="en-US" sz="1400" i="1" dirty="0"/>
              <a:t>“Watch every time FOX News attacked </a:t>
            </a:r>
            <a:r>
              <a:rPr lang="en-US" i="1" dirty="0"/>
              <a:t>Trump at GOP debate.”</a:t>
            </a:r>
            <a:endParaRPr lang="en-US" sz="1400" i="1" dirty="0"/>
          </a:p>
        </p:txBody>
      </p:sp>
      <p:pic>
        <p:nvPicPr>
          <p:cNvPr id="8" name="Picture 7"/>
          <p:cNvPicPr>
            <a:picLocks noChangeAspect="1"/>
          </p:cNvPicPr>
          <p:nvPr/>
        </p:nvPicPr>
        <p:blipFill>
          <a:blip r:embed="rId3"/>
          <a:stretch>
            <a:fillRect/>
          </a:stretch>
        </p:blipFill>
        <p:spPr>
          <a:xfrm>
            <a:off x="6280058" y="2684052"/>
            <a:ext cx="1658216" cy="266038"/>
          </a:xfrm>
          <a:prstGeom prst="rect">
            <a:avLst/>
          </a:prstGeom>
        </p:spPr>
      </p:pic>
      <p:pic>
        <p:nvPicPr>
          <p:cNvPr id="9" name="Picture 8"/>
          <p:cNvPicPr>
            <a:picLocks noChangeAspect="1"/>
          </p:cNvPicPr>
          <p:nvPr/>
        </p:nvPicPr>
        <p:blipFill>
          <a:blip r:embed="rId4"/>
          <a:stretch>
            <a:fillRect/>
          </a:stretch>
        </p:blipFill>
        <p:spPr>
          <a:xfrm>
            <a:off x="6280058" y="3631950"/>
            <a:ext cx="1745239" cy="250663"/>
          </a:xfrm>
          <a:prstGeom prst="rect">
            <a:avLst/>
          </a:prstGeom>
        </p:spPr>
      </p:pic>
      <p:pic>
        <p:nvPicPr>
          <p:cNvPr id="10" name="Picture 9"/>
          <p:cNvPicPr>
            <a:picLocks noChangeAspect="1"/>
          </p:cNvPicPr>
          <p:nvPr/>
        </p:nvPicPr>
        <p:blipFill>
          <a:blip r:embed="rId5"/>
          <a:stretch>
            <a:fillRect/>
          </a:stretch>
        </p:blipFill>
        <p:spPr>
          <a:xfrm>
            <a:off x="6280058" y="4421325"/>
            <a:ext cx="1509742" cy="341601"/>
          </a:xfrm>
          <a:prstGeom prst="rect">
            <a:avLst/>
          </a:prstGeom>
        </p:spPr>
      </p:pic>
    </p:spTree>
    <p:extLst>
      <p:ext uri="{BB962C8B-B14F-4D97-AF65-F5344CB8AC3E}">
        <p14:creationId xmlns:p14="http://schemas.microsoft.com/office/powerpoint/2010/main" val="4221963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happened in Detroit?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300" b="0" i="0" u="none" strike="noStrike" cap="none" smtClean="0">
                <a:solidFill>
                  <a:srgbClr val="888888"/>
                </a:solidFill>
                <a:latin typeface="Calibri"/>
                <a:ea typeface="Calibri"/>
                <a:cs typeface="Calibri"/>
                <a:sym typeface="Calibri"/>
              </a:rPr>
              <a:t>9</a:t>
            </a:fld>
            <a:endParaRPr lang="en-US" sz="1300" b="0" i="0" u="none" strike="noStrike" cap="none" dirty="0">
              <a:solidFill>
                <a:srgbClr val="888888"/>
              </a:solidFill>
              <a:latin typeface="Calibri"/>
              <a:ea typeface="Calibri"/>
              <a:cs typeface="Calibri"/>
              <a:sym typeface="Calibri"/>
            </a:endParaRPr>
          </a:p>
        </p:txBody>
      </p:sp>
      <p:pic>
        <p:nvPicPr>
          <p:cNvPr id="5" name="Picture 4"/>
          <p:cNvPicPr>
            <a:picLocks noChangeAspect="1"/>
          </p:cNvPicPr>
          <p:nvPr/>
        </p:nvPicPr>
        <p:blipFill rotWithShape="1">
          <a:blip r:embed="rId2"/>
          <a:srcRect l="3400"/>
          <a:stretch/>
        </p:blipFill>
        <p:spPr>
          <a:xfrm>
            <a:off x="69273" y="1323323"/>
            <a:ext cx="5270785" cy="4897367"/>
          </a:xfrm>
          <a:prstGeom prst="rect">
            <a:avLst/>
          </a:prstGeom>
        </p:spPr>
      </p:pic>
      <p:pic>
        <p:nvPicPr>
          <p:cNvPr id="8" name="Picture 7"/>
          <p:cNvPicPr>
            <a:picLocks noChangeAspect="1"/>
          </p:cNvPicPr>
          <p:nvPr/>
        </p:nvPicPr>
        <p:blipFill>
          <a:blip r:embed="rId3"/>
          <a:stretch>
            <a:fillRect/>
          </a:stretch>
        </p:blipFill>
        <p:spPr>
          <a:xfrm>
            <a:off x="5583618" y="2330766"/>
            <a:ext cx="3144898" cy="1957225"/>
          </a:xfrm>
          <a:prstGeom prst="rect">
            <a:avLst/>
          </a:prstGeom>
        </p:spPr>
      </p:pic>
      <p:sp>
        <p:nvSpPr>
          <p:cNvPr id="9" name="Oval 8"/>
          <p:cNvSpPr/>
          <p:nvPr/>
        </p:nvSpPr>
        <p:spPr>
          <a:xfrm>
            <a:off x="2943225" y="2971801"/>
            <a:ext cx="1381125" cy="13779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284640" y="4349751"/>
            <a:ext cx="3687437" cy="307777"/>
          </a:xfrm>
          <a:prstGeom prst="rect">
            <a:avLst/>
          </a:prstGeom>
          <a:noFill/>
        </p:spPr>
        <p:txBody>
          <a:bodyPr wrap="square" rtlCol="0">
            <a:spAutoFit/>
          </a:bodyPr>
          <a:lstStyle/>
          <a:p>
            <a:r>
              <a:rPr lang="en-US" i="1" dirty="0"/>
              <a:t>Trump proving he doesn’t have small hands</a:t>
            </a:r>
          </a:p>
        </p:txBody>
      </p:sp>
    </p:spTree>
    <p:extLst>
      <p:ext uri="{BB962C8B-B14F-4D97-AF65-F5344CB8AC3E}">
        <p14:creationId xmlns:p14="http://schemas.microsoft.com/office/powerpoint/2010/main" val="69093433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1231</TotalTime>
  <Words>986</Words>
  <Application>Microsoft Office PowerPoint</Application>
  <PresentationFormat>On-screen Show (4:3)</PresentationFormat>
  <Paragraphs>192</Paragraphs>
  <Slides>20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Cambria Math</vt:lpstr>
      <vt:lpstr>Garamond</vt:lpstr>
      <vt:lpstr>Times New Roman</vt:lpstr>
      <vt:lpstr>Calibri</vt:lpstr>
      <vt:lpstr>Office Theme</vt:lpstr>
      <vt:lpstr>Analysis of public sentiment on Twitter versus debate performance of top GOP candidates.</vt:lpstr>
      <vt:lpstr>Executive Summary</vt:lpstr>
      <vt:lpstr>Agenda</vt:lpstr>
      <vt:lpstr>Project Process</vt:lpstr>
      <vt:lpstr>Difficulties</vt:lpstr>
      <vt:lpstr>Agenda</vt:lpstr>
      <vt:lpstr>What do the debates say?</vt:lpstr>
      <vt:lpstr>What happened in Detroit?</vt:lpstr>
      <vt:lpstr>What happened in Detroit?</vt:lpstr>
      <vt:lpstr>Key Topics Through 3 Debates</vt:lpstr>
      <vt:lpstr>Trump Main Focus</vt:lpstr>
      <vt:lpstr>Agenda</vt:lpstr>
      <vt:lpstr>Trump: Top 5 Negative and Positive Tweets</vt:lpstr>
      <vt:lpstr>Cruz: Top 5 Negative and Positive Tweets</vt:lpstr>
      <vt:lpstr>Kasich: Top 5 Negative and Positive Tweets</vt:lpstr>
      <vt:lpstr>Trump Wins the Popularity Vote</vt:lpstr>
      <vt:lpstr>Candidate Sentiment by Volume</vt:lpstr>
      <vt:lpstr>Candidate Tweets by Map</vt:lpstr>
      <vt:lpstr>Agenda</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Lexicon Pharmaceuticals (NASDAQ: LXRX US $13.68) “Ageless Growth”</dc:title>
  <dc:creator>Kevin Uherek</dc:creator>
  <cp:lastModifiedBy>Janul Hernandez</cp:lastModifiedBy>
  <cp:revision>117</cp:revision>
  <dcterms:modified xsi:type="dcterms:W3CDTF">2016-05-08T23:09:30Z</dcterms:modified>
</cp:coreProperties>
</file>